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8FB98-0662-4289-81C7-D3EA2EDB5D6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D3135-F9CA-40D4-9F4D-0E94BDAFB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97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35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9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73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78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45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35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94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82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49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F423C-65D4-4272-93E2-B335045638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7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A8A9F-682B-6D0B-4A05-AC2618EBE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61BC06-B378-C011-0809-9F66805B8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0924E-B6C9-21B6-9D53-8D5EAF01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AB3B9-B531-9DA0-3140-BE2813BCF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F0343-6E77-54E1-CB88-8AEC16E0A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5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C524-814C-05D3-ACA4-560EB24E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DA05A-AE89-781B-9FCD-B023033A8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1E6E3-2986-13C2-6E94-95CBD24B9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607D4-C405-0312-F92C-92C235B0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5CA80-BF2B-BE42-C6E3-3FBF7D07C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F0C260-1A16-2E90-9BE2-49C33F5F3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67783-8FAD-F1D2-C4C9-AB758592F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BE708-3467-21CA-D875-195E83111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B0A43-8E36-B47E-E26F-66A76F3C9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4BD7F-417C-2CF2-7922-851B5A77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A069-C868-8576-BB7F-E93001ADC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C54DD-680A-6C1C-C457-3F1974076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873DB-DFBC-A725-6C42-3E41BC237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63081-E3D5-3CF8-F14E-A33E1B5E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95198-DDA1-8EEE-D4B8-368BA62B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8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BDB28-3A96-4F93-E44F-326CC3D92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0B2C3-8CD5-8504-884D-F512F96D5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0C991-3F22-B34D-7B4E-2AEEE3A5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EEAA7-B6CC-28D7-0132-29E0CCC5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2392B-BDF9-751C-24EF-2DF561B07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39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9411-85AF-E25E-FF94-4904ABD67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84AF8-6508-D5C5-3219-4E2A56637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7CCFC-3D98-3378-EFD9-441BC5FFD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B3C3C-62AB-A85B-1EEA-EBDAB6687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F3513-819F-6F23-F0D4-1D223E1C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061BD-FF96-6D75-C4F5-E0117986C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1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16198-3C6F-1F2D-DDBC-D0CFB86C3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A4135-158D-A13C-72C4-AE63A7FF4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9D7C0-6229-3B8E-E348-AF5D0BE89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176FFC-D6B8-3B1F-7961-B8C2F96AE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362513-5762-75B6-CF8F-BB2C61E2D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BFD005-DF1E-A8AC-8895-342DD8C42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FECA45-4CD0-3013-00FC-53ED85EF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D1807-34DF-752D-B1D5-CA893AF7E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02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AAE6-E2FD-2608-926E-25511928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68BE98-A5A5-5F3B-20AC-07B93B5A8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A3E22-9C29-A61D-08AF-A2BF895DA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3670F9-4DE2-C4B8-F2F6-AB6B8DAA7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26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33F8C9-1975-BFB4-6F5B-5546E2B27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5B0249-333E-773B-2468-DCA7313BB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62C39-1D1F-02BE-B4A8-01008F3E7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8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596C1-1558-D41E-48D3-08BF8B2C5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005C2-CAA0-9706-E7CC-09821EAA2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556CB-FB92-425E-1960-F9EDF9020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F3135-196C-14BD-D2C5-A8061B109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39899-5A0F-AA4B-98FF-D14B939D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4F3A4-85B9-D3F7-03D6-E906E661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3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8F99-1021-10CF-DEF4-585634D4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AA70-0C88-9BA5-DC30-1739EC509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518059-FD45-2CA5-0A32-C5465BA1D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F36A7E-1CF4-BF45-FA6B-56AE7A618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E57A6-F79A-38D9-D242-158AE6702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B1068-2BB4-B651-4F25-CDB18A2C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96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17B625-3B44-E6E3-948C-6DA1E3F42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3A718-8FD2-95A9-E846-66E57E2C3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5DDB2-4786-C8E6-E76A-2A95AA08E7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Bookmania" pitchFamily="2" charset="77"/>
              </a:defRPr>
            </a:lvl1pPr>
          </a:lstStyle>
          <a:p>
            <a:fld id="{B61BEF0D-F0BB-DE4B-95CE-6DB70DBA9567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783BD-A561-FEE9-8707-DD3BD631C4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Bookmania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919FF-1691-E97E-6735-422734B31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Bookmania" pitchFamily="2" charset="77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70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ookmania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Bookmani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Bookmani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Bookmani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Bookmani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Bookmani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almers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875FF38-74A6-6C54-F31D-05A05FF46DAF}"/>
              </a:ext>
            </a:extLst>
          </p:cNvPr>
          <p:cNvSpPr/>
          <p:nvPr/>
        </p:nvSpPr>
        <p:spPr>
          <a:xfrm>
            <a:off x="395908" y="422412"/>
            <a:ext cx="11400183" cy="60131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48CE80-391B-18F7-9289-EAEEA2063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0143" y="1951381"/>
            <a:ext cx="1184414" cy="11844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1325" y="2362200"/>
            <a:ext cx="5649349" cy="2133600"/>
          </a:xfrm>
        </p:spPr>
        <p:txBody>
          <a:bodyPr anchor="b"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Bookmania" pitchFamily="2" charset="77"/>
              </a:rPr>
              <a:t>Introduction to Poverty</a:t>
            </a:r>
          </a:p>
        </p:txBody>
      </p:sp>
    </p:spTree>
    <p:extLst>
      <p:ext uri="{BB962C8B-B14F-4D97-AF65-F5344CB8AC3E}">
        <p14:creationId xmlns:p14="http://schemas.microsoft.com/office/powerpoint/2010/main" val="221548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62DE15-C1B3-948A-C28A-48477C28C3AD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46" y="714374"/>
            <a:ext cx="6253751" cy="53551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>
              <a:solidFill>
                <a:schemeClr val="tx1"/>
              </a:solidFill>
              <a:latin typeface="Bookmania Semibold" pitchFamily="2" charset="77"/>
            </a:endParaRPr>
          </a:p>
          <a:p>
            <a:pPr marL="0" indent="0">
              <a:buNone/>
            </a:pPr>
            <a:endParaRPr lang="en-US" sz="3200" b="1" dirty="0">
              <a:latin typeface="Bookmania Semibold" pitchFamily="2" charset="77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Bookmania Semibold" pitchFamily="2" charset="77"/>
              </a:rPr>
              <a:t>A Christian Response to Poverty Aims for Long-Term Restoration and Transformation</a:t>
            </a:r>
          </a:p>
          <a:p>
            <a:pPr marL="0" indent="0">
              <a:buNone/>
            </a:pPr>
            <a:endParaRPr lang="en-US" sz="3200" b="1" dirty="0">
              <a:solidFill>
                <a:schemeClr val="tx1"/>
              </a:solidFill>
              <a:latin typeface="Bookmania Semibold" pitchFamily="2" charset="77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Just as there is more than one cause for poverty, there are many ways to address it.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04ED24-B3B3-D308-B877-470FDD7ADD87}"/>
              </a:ext>
            </a:extLst>
          </p:cNvPr>
          <p:cNvSpPr txBox="1">
            <a:spLocks/>
          </p:cNvSpPr>
          <p:nvPr/>
        </p:nvSpPr>
        <p:spPr>
          <a:xfrm>
            <a:off x="487089" y="2208143"/>
            <a:ext cx="3332955" cy="2441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Bookmania Semibold" pitchFamily="2" charset="77"/>
                <a:ea typeface="+mj-ea"/>
                <a:cs typeface="+mj-cs"/>
              </a:defRPr>
            </a:lvl1pPr>
          </a:lstStyle>
          <a:p>
            <a:r>
              <a:rPr lang="en-US" sz="4000">
                <a:solidFill>
                  <a:schemeClr val="bg1"/>
                </a:solidFill>
              </a:rPr>
              <a:t>How should the church respond to poverty?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1392F0-2BF9-F533-DE59-3D19664E8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294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429503-322D-7981-3DF6-07578AA95C3B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46" y="924339"/>
            <a:ext cx="6253751" cy="5933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</a:rPr>
              <a:t>The Chalmers Center (</a:t>
            </a:r>
            <a:r>
              <a:rPr lang="en-US" sz="2600" dirty="0">
                <a:solidFill>
                  <a:schemeClr val="tx1"/>
                </a:solidFill>
                <a:hlinkClick r:id="rId3"/>
              </a:rPr>
              <a:t>chalmers.org</a:t>
            </a:r>
            <a:r>
              <a:rPr lang="en-US" sz="2600" dirty="0">
                <a:solidFill>
                  <a:schemeClr val="tx1"/>
                </a:solidFill>
              </a:rPr>
              <a:t>) says that while the symptoms of poverty may involve lack of food, clothing, or shelter, there are three different levels at which to respond to poverty:</a:t>
            </a:r>
          </a:p>
          <a:p>
            <a:pPr marL="0" indent="0">
              <a:buNone/>
            </a:pPr>
            <a:endParaRPr lang="en-US" sz="2600" dirty="0">
              <a:solidFill>
                <a:schemeClr val="tx1"/>
              </a:solidFill>
            </a:endParaRP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Relief</a:t>
            </a:r>
            <a:r>
              <a:rPr lang="en-US" dirty="0">
                <a:solidFill>
                  <a:schemeClr val="tx1"/>
                </a:solidFill>
              </a:rPr>
              <a:t>—offer immediate aid for those truly unable to help themselves, as in a natural disaster, medical emergency, or personal trauma.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Rehabilitation</a:t>
            </a:r>
            <a:r>
              <a:rPr lang="en-US" dirty="0">
                <a:solidFill>
                  <a:schemeClr val="tx1"/>
                </a:solidFill>
              </a:rPr>
              <a:t>—help people return to pre-crisis conditions of their lives.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Development</a:t>
            </a:r>
            <a:r>
              <a:rPr lang="en-US" dirty="0">
                <a:solidFill>
                  <a:schemeClr val="tx1"/>
                </a:solidFill>
              </a:rPr>
              <a:t>—assist people working to improve their lives beyond previous experience, recognizing the full potential of their gifts and abilities.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3BF5C7B-EB94-69DE-EE81-01214AFF2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89" y="2208143"/>
            <a:ext cx="3332955" cy="2441714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How should the church respond to poverty?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1F5CB5-A4FB-FB03-7A41-3A601FF065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8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70CBE1-A3B8-A542-7006-C9CD79C76556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070" y="978383"/>
            <a:ext cx="6253751" cy="490123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is poverty?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extent to which an individual does without resources</a:t>
            </a:r>
          </a:p>
          <a:p>
            <a:r>
              <a:rPr lang="en-US" dirty="0">
                <a:solidFill>
                  <a:schemeClr val="tx1"/>
                </a:solidFill>
              </a:rPr>
              <a:t>What types of resources?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Financial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Emotional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Mental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Spiritual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Physical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Support Systems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Relationships/Role Models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Knowledge of Hidden Rules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EC328D-22D4-A699-8B46-6D7EC2667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089" y="2814430"/>
            <a:ext cx="3332955" cy="1229140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Introduction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to Poverty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6F0516-414D-1AD9-3F1B-946EEC46D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3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CC1766-231E-4320-672D-FDE27B3E9525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89" y="2814430"/>
            <a:ext cx="3332955" cy="1229140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Introduction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to Poverty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070" y="1319937"/>
            <a:ext cx="6253751" cy="4218126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tx1"/>
                </a:solidFill>
              </a:rPr>
              <a:t>Scenario Exercise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What are their resources?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What does this information mean in the ministry setting?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Resources should be analyzed before dispensing advice or seeking solutions to life circumstances.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We have tremendous opportunity to influence some of the non-financial resources that make a difference in their lives.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A88C10-FFBA-3D66-EDB6-478B9BC02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4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91023F-45C1-B5F5-0A20-0D99F364B34D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89" y="2789581"/>
            <a:ext cx="3332955" cy="1278836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Generational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Poverty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070" y="890587"/>
            <a:ext cx="6253751" cy="5076825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/>
                </a:solidFill>
              </a:rPr>
              <a:t>Definition: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Having been in poverty for at least two generations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Has its own culture, hidden rules, and belief systems</a:t>
            </a:r>
          </a:p>
          <a:p>
            <a:r>
              <a:rPr lang="en-US" dirty="0">
                <a:solidFill>
                  <a:schemeClr val="tx1"/>
                </a:solidFill>
              </a:rPr>
              <a:t>Different than Situational Poverty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 lack of resources due to a particular event (death, chronic illness, divorce, etc.).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Attitudes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Generational – society owes one a living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Situational – pride and a refusal to accept charity; bring more resources with them to the situation than those in generational poverty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BE67E2-D029-7A08-A10C-E7B9552878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6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1BDBFE-02D3-F3B5-B252-0D3900558A5D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233" y="2598461"/>
            <a:ext cx="3566668" cy="1661077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Characteristics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of Generational Poverty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070" y="755374"/>
            <a:ext cx="6253751" cy="53472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Importance of Personality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Significance of Entertainment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Importance of Relationships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Matriarchal structure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Oral-language tradition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Survival Orientation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Negative Orientation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Discipline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Belief in Fate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Polarized thinking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Time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Lives in the moment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057A53-A190-57D0-85F3-EFF059325C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2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7FC55B-6F9A-963D-A8B1-A172CECB19E2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89" y="2292625"/>
            <a:ext cx="3332955" cy="227274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What do the characteristics of generational poverty mean for a ministry setting?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070" y="871745"/>
            <a:ext cx="6253751" cy="476208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Why do individuals leave poverty?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Goal/vision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Painful situation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A sponsor/mentor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Talent/ability</a:t>
            </a:r>
          </a:p>
          <a:p>
            <a:pPr lvl="0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Being in poverty is rarely about a lack of intelligence</a:t>
            </a:r>
          </a:p>
          <a:p>
            <a:pPr lvl="0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Don’t know there is a choice</a:t>
            </a:r>
          </a:p>
          <a:p>
            <a:pPr lvl="0"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Schools are virtually the only places where students can learn the choices and rules of the middle class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16EAC5-F606-DDF5-537C-F9C3C0199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522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0F6155-7CB4-FDB8-4E3F-BAA4451E8BF2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89" y="2575891"/>
            <a:ext cx="3332955" cy="1986170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Key Biblical Perspectives on Poverty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46" y="714375"/>
            <a:ext cx="6253751" cy="5076825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solidFill>
                  <a:schemeClr val="tx1"/>
                </a:solidFill>
              </a:rPr>
              <a:t>Presuppositions that serve as pivotal for a Christian theological response to poverty: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Man is created in God’s image. 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Poverty is demeaning to humanity. It affects human worth and creativity. 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God is concerned with the condition of the poor. He takes side with them. 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Christians are children of God, meant to do God’s will; and a Christian church is a place where God’s kingdom must be manifest. 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God’s resources (Psalm 24:1) are for all men. 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The Bible portrays true righteousness as that which cares for others (James 1:27).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4B8AC2-6FB6-E2B6-5E61-0BE8CFC132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28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76DED2-7FA3-0B14-6AEE-F8353B2B9591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89" y="2585830"/>
            <a:ext cx="3332955" cy="1686340"/>
          </a:xfrm>
        </p:spPr>
        <p:txBody>
          <a:bodyPr anchor="ctr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Key Biblical Perspectives on Poverty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46" y="714375"/>
            <a:ext cx="6253751" cy="5076825"/>
          </a:xfrm>
        </p:spPr>
        <p:txBody>
          <a:bodyPr>
            <a:normAutofit/>
          </a:bodyPr>
          <a:lstStyle/>
          <a:p>
            <a:r>
              <a:rPr lang="en-US" sz="1700">
                <a:solidFill>
                  <a:schemeClr val="tx1"/>
                </a:solidFill>
              </a:rPr>
              <a:t>God does not desire or intend that anyone live in economic poverty – Deut. 15:4</a:t>
            </a:r>
          </a:p>
          <a:p>
            <a:r>
              <a:rPr lang="en-US" sz="1700">
                <a:solidFill>
                  <a:schemeClr val="tx1"/>
                </a:solidFill>
              </a:rPr>
              <a:t>God created laws and social practices for His people to:</a:t>
            </a:r>
          </a:p>
          <a:p>
            <a:pPr lvl="1"/>
            <a:r>
              <a:rPr lang="en-US" sz="1700">
                <a:solidFill>
                  <a:schemeClr val="tx1"/>
                </a:solidFill>
              </a:rPr>
              <a:t>Minimize the impact of economic disparity by wealth redistribution – Lev. 25</a:t>
            </a:r>
          </a:p>
          <a:p>
            <a:pPr lvl="1"/>
            <a:r>
              <a:rPr lang="en-US" sz="1700">
                <a:solidFill>
                  <a:schemeClr val="tx1"/>
                </a:solidFill>
              </a:rPr>
              <a:t>Ensure food security for the vulnerable – Deut. 26:12</a:t>
            </a:r>
          </a:p>
          <a:p>
            <a:pPr lvl="1"/>
            <a:r>
              <a:rPr lang="en-US" sz="1700">
                <a:solidFill>
                  <a:schemeClr val="tx1"/>
                </a:solidFill>
              </a:rPr>
              <a:t>Practice generosity – Lev. 23:22</a:t>
            </a:r>
          </a:p>
          <a:p>
            <a:pPr lvl="1"/>
            <a:r>
              <a:rPr lang="en-US" sz="1700">
                <a:solidFill>
                  <a:schemeClr val="tx1"/>
                </a:solidFill>
              </a:rPr>
              <a:t>Provide no-interest loans – Ex. 22:25</a:t>
            </a:r>
          </a:p>
          <a:p>
            <a:r>
              <a:rPr lang="en-US" sz="1700">
                <a:solidFill>
                  <a:schemeClr val="tx1"/>
                </a:solidFill>
              </a:rPr>
              <a:t>God is angered when these laws and practices are not followed and the vulnerable suffer for it:</a:t>
            </a:r>
          </a:p>
          <a:p>
            <a:pPr lvl="1"/>
            <a:r>
              <a:rPr lang="en-US" sz="1700">
                <a:solidFill>
                  <a:schemeClr val="tx1"/>
                </a:solidFill>
              </a:rPr>
              <a:t>God is pleased, hears our prayers and brings blessing (Is. 58) to those who follow these commands and practice generosity toward the poor and who seek justice on their behalf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02494F-D6D9-DF26-3B5A-B50B73F3F5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85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2868999-580C-9038-3647-5C9D4C457C67}"/>
              </a:ext>
            </a:extLst>
          </p:cNvPr>
          <p:cNvSpPr/>
          <p:nvPr/>
        </p:nvSpPr>
        <p:spPr>
          <a:xfrm>
            <a:off x="0" y="0"/>
            <a:ext cx="430713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89" y="2208143"/>
            <a:ext cx="3332955" cy="2441714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How should the church respond to poverty?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046" y="714375"/>
            <a:ext cx="6253751" cy="50768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 dirty="0">
                <a:solidFill>
                  <a:schemeClr val="tx1"/>
                </a:solidFill>
              </a:rPr>
              <a:t>Poverty alleviation is the Church’s responsibility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solidFill>
                  <a:schemeClr val="tx1"/>
                </a:solidFill>
              </a:rPr>
              <a:t>The fight to end poverty starts in our community.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solidFill>
                  <a:schemeClr val="tx1"/>
                </a:solidFill>
              </a:rPr>
              <a:t>Proclaim the gospel of God’s redemption as revealed in Christ. Deed must lead to Word! 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solidFill>
                  <a:schemeClr val="tx1"/>
                </a:solidFill>
              </a:rPr>
              <a:t>At the core of poverty alleviation is igniting God-given dignity into the hearts of the poor by empowering them to be who God created them to be. Helping the poor to nurture their God-given gifts and opportunities to better their circumstances is a must!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solidFill>
                  <a:schemeClr val="tx1"/>
                </a:solidFill>
              </a:rPr>
              <a:t>Poverty alleviation is all about </a:t>
            </a:r>
            <a:r>
              <a:rPr lang="en-US" sz="1900" b="1" dirty="0">
                <a:solidFill>
                  <a:schemeClr val="tx1"/>
                </a:solidFill>
              </a:rPr>
              <a:t>relationships. </a:t>
            </a:r>
            <a:r>
              <a:rPr lang="en-US" sz="1900" dirty="0">
                <a:solidFill>
                  <a:schemeClr val="tx1"/>
                </a:solidFill>
              </a:rPr>
              <a:t>Jesus </a:t>
            </a:r>
            <a:r>
              <a:rPr lang="en-US" sz="1900" i="1" dirty="0">
                <a:solidFill>
                  <a:schemeClr val="tx1"/>
                </a:solidFill>
              </a:rPr>
              <a:t>loved</a:t>
            </a:r>
            <a:r>
              <a:rPr lang="en-US" sz="1900" dirty="0">
                <a:solidFill>
                  <a:schemeClr val="tx1"/>
                </a:solidFill>
              </a:rPr>
              <a:t> and cared for the poor, and he calls us to model his example.</a:t>
            </a:r>
          </a:p>
          <a:p>
            <a:pPr>
              <a:lnSpc>
                <a:spcPct val="90000"/>
              </a:lnSpc>
            </a:pPr>
            <a:r>
              <a:rPr lang="en-US" sz="1900" dirty="0">
                <a:solidFill>
                  <a:schemeClr val="tx1"/>
                </a:solidFill>
              </a:rPr>
              <a:t>We must maintain the long-term vision of flourishing and self-sustenance. </a:t>
            </a:r>
          </a:p>
          <a:p>
            <a:pPr>
              <a:lnSpc>
                <a:spcPct val="90000"/>
              </a:lnSpc>
            </a:pPr>
            <a:endParaRPr lang="en-US" sz="19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BC5EE3-4C8C-EB05-B584-8FBEE4D935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9" y="5509384"/>
            <a:ext cx="899491" cy="89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187882"/>
      </p:ext>
    </p:extLst>
  </p:cSld>
  <p:clrMapOvr>
    <a:masterClrMapping/>
  </p:clrMapOvr>
</p:sld>
</file>

<file path=ppt/theme/theme1.xml><?xml version="1.0" encoding="utf-8"?>
<a:theme xmlns:a="http://schemas.openxmlformats.org/drawingml/2006/main" name="Northeast Theme">
  <a:themeElements>
    <a:clrScheme name="Custom 2">
      <a:dk1>
        <a:srgbClr val="3B3E3C"/>
      </a:dk1>
      <a:lt1>
        <a:srgbClr val="FFFFFF"/>
      </a:lt1>
      <a:dk2>
        <a:srgbClr val="F3F0EB"/>
      </a:dk2>
      <a:lt2>
        <a:srgbClr val="FFFFFF"/>
      </a:lt2>
      <a:accent1>
        <a:srgbClr val="6D9295"/>
      </a:accent1>
      <a:accent2>
        <a:srgbClr val="BD7C6F"/>
      </a:accent2>
      <a:accent3>
        <a:srgbClr val="CEAA4E"/>
      </a:accent3>
      <a:accent4>
        <a:srgbClr val="A5B7AB"/>
      </a:accent4>
      <a:accent5>
        <a:srgbClr val="A1AAA5"/>
      </a:accent5>
      <a:accent6>
        <a:srgbClr val="E2A8A6"/>
      </a:accent6>
      <a:hlink>
        <a:srgbClr val="3B3E3C"/>
      </a:hlink>
      <a:folHlink>
        <a:srgbClr val="6D929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east Theme" id="{A6995115-94B8-A14D-B786-ED87CA18D86E}" vid="{A0597958-FBBC-D84F-9AE1-9C5D475590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20543</TotalTime>
  <Words>774</Words>
  <Application>Microsoft Office PowerPoint</Application>
  <PresentationFormat>Widescreen</PresentationFormat>
  <Paragraphs>96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Bookmania</vt:lpstr>
      <vt:lpstr>Bookmania Semibold</vt:lpstr>
      <vt:lpstr>Calibri</vt:lpstr>
      <vt:lpstr>Northeast Theme</vt:lpstr>
      <vt:lpstr>Introduction to Poverty</vt:lpstr>
      <vt:lpstr>Introduction to Poverty</vt:lpstr>
      <vt:lpstr>Introduction to Poverty</vt:lpstr>
      <vt:lpstr>Generational Poverty</vt:lpstr>
      <vt:lpstr>Characteristics of Generational Poverty</vt:lpstr>
      <vt:lpstr>What do the characteristics of generational poverty mean for a ministry setting?</vt:lpstr>
      <vt:lpstr>Key Biblical Perspectives on Poverty</vt:lpstr>
      <vt:lpstr>Key Biblical Perspectives on Poverty</vt:lpstr>
      <vt:lpstr>How should the church respond to poverty?</vt:lpstr>
      <vt:lpstr>PowerPoint Presentation</vt:lpstr>
      <vt:lpstr>How should the church respond to poverty?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POVERTY</dc:title>
  <dc:creator>Kris Eldridge</dc:creator>
  <cp:lastModifiedBy>Kris Eldridge</cp:lastModifiedBy>
  <cp:revision>6</cp:revision>
  <dcterms:created xsi:type="dcterms:W3CDTF">2019-05-28T20:40:31Z</dcterms:created>
  <dcterms:modified xsi:type="dcterms:W3CDTF">2023-03-02T20:13:44Z</dcterms:modified>
</cp:coreProperties>
</file>