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handoutMasterIdLst>
    <p:handoutMasterId r:id="rId24"/>
  </p:handoutMasterIdLst>
  <p:sldIdLst>
    <p:sldId id="256" r:id="rId2"/>
    <p:sldId id="260" r:id="rId3"/>
    <p:sldId id="261" r:id="rId4"/>
    <p:sldId id="262" r:id="rId5"/>
    <p:sldId id="263" r:id="rId6"/>
    <p:sldId id="264" r:id="rId7"/>
    <p:sldId id="265" r:id="rId8"/>
    <p:sldId id="276" r:id="rId9"/>
    <p:sldId id="266" r:id="rId10"/>
    <p:sldId id="257" r:id="rId11"/>
    <p:sldId id="258" r:id="rId12"/>
    <p:sldId id="259" r:id="rId13"/>
    <p:sldId id="267" r:id="rId14"/>
    <p:sldId id="268" r:id="rId15"/>
    <p:sldId id="269" r:id="rId16"/>
    <p:sldId id="270" r:id="rId17"/>
    <p:sldId id="271" r:id="rId18"/>
    <p:sldId id="272" r:id="rId19"/>
    <p:sldId id="273" r:id="rId20"/>
    <p:sldId id="274" r:id="rId21"/>
    <p:sldId id="275" r:id="rId22"/>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162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0" autoAdjust="0"/>
    <p:restoredTop sz="94599" autoAdjust="0"/>
  </p:normalViewPr>
  <p:slideViewPr>
    <p:cSldViewPr>
      <p:cViewPr varScale="1">
        <p:scale>
          <a:sx n="88" d="100"/>
          <a:sy n="88" d="100"/>
        </p:scale>
        <p:origin x="540" y="64"/>
      </p:cViewPr>
      <p:guideLst>
        <p:guide pos="2880"/>
        <p:guide orient="horz" pos="162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784AA43A-3F76-4A13-9CD6-36134EB429E3}" type="datetimeFigureOut">
              <a:rPr lang="en-US"/>
              <a:t>3/2/2023</a:t>
            </a:fld>
            <a:endParaRPr/>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5F674A4F-2B7A-4ECB-A400-260B2FFC03C1}" type="datetimeFigureOut">
              <a:rPr lang="en-US"/>
              <a:t>2/16/2023</a:t>
            </a:fld>
            <a:endParaRPr/>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endParaRPr/>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685891" rtl="0" eaLnBrk="1" latinLnBrk="0" hangingPunct="1">
      <a:defRPr sz="900" kern="1200">
        <a:solidFill>
          <a:schemeClr val="tx1"/>
        </a:solidFill>
        <a:latin typeface="+mn-lt"/>
        <a:ea typeface="+mn-ea"/>
        <a:cs typeface="+mn-cs"/>
      </a:defRPr>
    </a:lvl1pPr>
    <a:lvl2pPr marL="342946" algn="l" defTabSz="685891" rtl="0" eaLnBrk="1" latinLnBrk="0" hangingPunct="1">
      <a:defRPr sz="900" kern="1200">
        <a:solidFill>
          <a:schemeClr val="tx1"/>
        </a:solidFill>
        <a:latin typeface="+mn-lt"/>
        <a:ea typeface="+mn-ea"/>
        <a:cs typeface="+mn-cs"/>
      </a:defRPr>
    </a:lvl2pPr>
    <a:lvl3pPr marL="685891" algn="l" defTabSz="685891" rtl="0" eaLnBrk="1" latinLnBrk="0" hangingPunct="1">
      <a:defRPr sz="900" kern="1200">
        <a:solidFill>
          <a:schemeClr val="tx1"/>
        </a:solidFill>
        <a:latin typeface="+mn-lt"/>
        <a:ea typeface="+mn-ea"/>
        <a:cs typeface="+mn-cs"/>
      </a:defRPr>
    </a:lvl3pPr>
    <a:lvl4pPr marL="1028837" algn="l" defTabSz="685891" rtl="0" eaLnBrk="1" latinLnBrk="0" hangingPunct="1">
      <a:defRPr sz="900" kern="1200">
        <a:solidFill>
          <a:schemeClr val="tx1"/>
        </a:solidFill>
        <a:latin typeface="+mn-lt"/>
        <a:ea typeface="+mn-ea"/>
        <a:cs typeface="+mn-cs"/>
      </a:defRPr>
    </a:lvl4pPr>
    <a:lvl5pPr marL="1371783" algn="l" defTabSz="685891" rtl="0" eaLnBrk="1" latinLnBrk="0" hangingPunct="1">
      <a:defRPr sz="900" kern="1200">
        <a:solidFill>
          <a:schemeClr val="tx1"/>
        </a:solidFill>
        <a:latin typeface="+mn-lt"/>
        <a:ea typeface="+mn-ea"/>
        <a:cs typeface="+mn-cs"/>
      </a:defRPr>
    </a:lvl5pPr>
    <a:lvl6pPr marL="1714729" algn="l" defTabSz="685891" rtl="0" eaLnBrk="1" latinLnBrk="0" hangingPunct="1">
      <a:defRPr sz="900" kern="1200">
        <a:solidFill>
          <a:schemeClr val="tx1"/>
        </a:solidFill>
        <a:latin typeface="+mn-lt"/>
        <a:ea typeface="+mn-ea"/>
        <a:cs typeface="+mn-cs"/>
      </a:defRPr>
    </a:lvl6pPr>
    <a:lvl7pPr marL="2057674" algn="l" defTabSz="685891" rtl="0" eaLnBrk="1" latinLnBrk="0" hangingPunct="1">
      <a:defRPr sz="900" kern="1200">
        <a:solidFill>
          <a:schemeClr val="tx1"/>
        </a:solidFill>
        <a:latin typeface="+mn-lt"/>
        <a:ea typeface="+mn-ea"/>
        <a:cs typeface="+mn-cs"/>
      </a:defRPr>
    </a:lvl7pPr>
    <a:lvl8pPr marL="2400620" algn="l" defTabSz="685891" rtl="0" eaLnBrk="1" latinLnBrk="0" hangingPunct="1">
      <a:defRPr sz="900" kern="1200">
        <a:solidFill>
          <a:schemeClr val="tx1"/>
        </a:solidFill>
        <a:latin typeface="+mn-lt"/>
        <a:ea typeface="+mn-ea"/>
        <a:cs typeface="+mn-cs"/>
      </a:defRPr>
    </a:lvl8pPr>
    <a:lvl9pPr marL="2743566" algn="l" defTabSz="685891"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a:t>
            </a:fld>
            <a:endParaRPr lang="en-US"/>
          </a:p>
        </p:txBody>
      </p:sp>
    </p:spTree>
    <p:extLst>
      <p:ext uri="{BB962C8B-B14F-4D97-AF65-F5344CB8AC3E}">
        <p14:creationId xmlns:p14="http://schemas.microsoft.com/office/powerpoint/2010/main" val="4191807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11</a:t>
            </a:fld>
            <a:endParaRPr lang="en-US"/>
          </a:p>
        </p:txBody>
      </p:sp>
    </p:spTree>
    <p:extLst>
      <p:ext uri="{BB962C8B-B14F-4D97-AF65-F5344CB8AC3E}">
        <p14:creationId xmlns:p14="http://schemas.microsoft.com/office/powerpoint/2010/main" val="4010693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12</a:t>
            </a:fld>
            <a:endParaRPr lang="en-US"/>
          </a:p>
        </p:txBody>
      </p:sp>
    </p:spTree>
    <p:extLst>
      <p:ext uri="{BB962C8B-B14F-4D97-AF65-F5344CB8AC3E}">
        <p14:creationId xmlns:p14="http://schemas.microsoft.com/office/powerpoint/2010/main" val="751709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13</a:t>
            </a:fld>
            <a:endParaRPr lang="en-US"/>
          </a:p>
        </p:txBody>
      </p:sp>
    </p:spTree>
    <p:extLst>
      <p:ext uri="{BB962C8B-B14F-4D97-AF65-F5344CB8AC3E}">
        <p14:creationId xmlns:p14="http://schemas.microsoft.com/office/powerpoint/2010/main" val="3346728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14</a:t>
            </a:fld>
            <a:endParaRPr lang="en-US"/>
          </a:p>
        </p:txBody>
      </p:sp>
    </p:spTree>
    <p:extLst>
      <p:ext uri="{BB962C8B-B14F-4D97-AF65-F5344CB8AC3E}">
        <p14:creationId xmlns:p14="http://schemas.microsoft.com/office/powerpoint/2010/main" val="716635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15</a:t>
            </a:fld>
            <a:endParaRPr lang="en-US"/>
          </a:p>
        </p:txBody>
      </p:sp>
    </p:spTree>
    <p:extLst>
      <p:ext uri="{BB962C8B-B14F-4D97-AF65-F5344CB8AC3E}">
        <p14:creationId xmlns:p14="http://schemas.microsoft.com/office/powerpoint/2010/main" val="725339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16</a:t>
            </a:fld>
            <a:endParaRPr lang="en-US"/>
          </a:p>
        </p:txBody>
      </p:sp>
    </p:spTree>
    <p:extLst>
      <p:ext uri="{BB962C8B-B14F-4D97-AF65-F5344CB8AC3E}">
        <p14:creationId xmlns:p14="http://schemas.microsoft.com/office/powerpoint/2010/main" val="1649679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17</a:t>
            </a:fld>
            <a:endParaRPr lang="en-US"/>
          </a:p>
        </p:txBody>
      </p:sp>
    </p:spTree>
    <p:extLst>
      <p:ext uri="{BB962C8B-B14F-4D97-AF65-F5344CB8AC3E}">
        <p14:creationId xmlns:p14="http://schemas.microsoft.com/office/powerpoint/2010/main" val="2919108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18</a:t>
            </a:fld>
            <a:endParaRPr lang="en-US"/>
          </a:p>
        </p:txBody>
      </p:sp>
    </p:spTree>
    <p:extLst>
      <p:ext uri="{BB962C8B-B14F-4D97-AF65-F5344CB8AC3E}">
        <p14:creationId xmlns:p14="http://schemas.microsoft.com/office/powerpoint/2010/main" val="2974622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19</a:t>
            </a:fld>
            <a:endParaRPr lang="en-US"/>
          </a:p>
        </p:txBody>
      </p:sp>
    </p:spTree>
    <p:extLst>
      <p:ext uri="{BB962C8B-B14F-4D97-AF65-F5344CB8AC3E}">
        <p14:creationId xmlns:p14="http://schemas.microsoft.com/office/powerpoint/2010/main" val="27459877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20</a:t>
            </a:fld>
            <a:endParaRPr lang="en-US"/>
          </a:p>
        </p:txBody>
      </p:sp>
    </p:spTree>
    <p:extLst>
      <p:ext uri="{BB962C8B-B14F-4D97-AF65-F5344CB8AC3E}">
        <p14:creationId xmlns:p14="http://schemas.microsoft.com/office/powerpoint/2010/main" val="291058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a:t>
            </a:fld>
            <a:endParaRPr lang="en-US"/>
          </a:p>
        </p:txBody>
      </p:sp>
    </p:spTree>
    <p:extLst>
      <p:ext uri="{BB962C8B-B14F-4D97-AF65-F5344CB8AC3E}">
        <p14:creationId xmlns:p14="http://schemas.microsoft.com/office/powerpoint/2010/main" val="2467303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21</a:t>
            </a:fld>
            <a:endParaRPr lang="en-US"/>
          </a:p>
        </p:txBody>
      </p:sp>
    </p:spTree>
    <p:extLst>
      <p:ext uri="{BB962C8B-B14F-4D97-AF65-F5344CB8AC3E}">
        <p14:creationId xmlns:p14="http://schemas.microsoft.com/office/powerpoint/2010/main" val="46063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3803185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4</a:t>
            </a:fld>
            <a:endParaRPr lang="en-US"/>
          </a:p>
        </p:txBody>
      </p:sp>
    </p:spTree>
    <p:extLst>
      <p:ext uri="{BB962C8B-B14F-4D97-AF65-F5344CB8AC3E}">
        <p14:creationId xmlns:p14="http://schemas.microsoft.com/office/powerpoint/2010/main" val="3768497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270507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6</a:t>
            </a:fld>
            <a:endParaRPr lang="en-US"/>
          </a:p>
        </p:txBody>
      </p:sp>
    </p:spTree>
    <p:extLst>
      <p:ext uri="{BB962C8B-B14F-4D97-AF65-F5344CB8AC3E}">
        <p14:creationId xmlns:p14="http://schemas.microsoft.com/office/powerpoint/2010/main" val="4126643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7</a:t>
            </a:fld>
            <a:endParaRPr lang="en-US"/>
          </a:p>
        </p:txBody>
      </p:sp>
    </p:spTree>
    <p:extLst>
      <p:ext uri="{BB962C8B-B14F-4D97-AF65-F5344CB8AC3E}">
        <p14:creationId xmlns:p14="http://schemas.microsoft.com/office/powerpoint/2010/main" val="2058792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9</a:t>
            </a:fld>
            <a:endParaRPr lang="en-US"/>
          </a:p>
        </p:txBody>
      </p:sp>
    </p:spTree>
    <p:extLst>
      <p:ext uri="{BB962C8B-B14F-4D97-AF65-F5344CB8AC3E}">
        <p14:creationId xmlns:p14="http://schemas.microsoft.com/office/powerpoint/2010/main" val="486901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10</a:t>
            </a:fld>
            <a:endParaRPr lang="en-US"/>
          </a:p>
        </p:txBody>
      </p:sp>
    </p:spTree>
    <p:extLst>
      <p:ext uri="{BB962C8B-B14F-4D97-AF65-F5344CB8AC3E}">
        <p14:creationId xmlns:p14="http://schemas.microsoft.com/office/powerpoint/2010/main" val="72345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8A9F-682B-6D0B-4A05-AC2618EBE37D}"/>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A61BC06-B378-C011-0809-9F66805B8CB2}"/>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DF0924E-B6C9-21B6-9D53-8D5EAF012E7E}"/>
              </a:ext>
            </a:extLst>
          </p:cNvPr>
          <p:cNvSpPr>
            <a:spLocks noGrp="1"/>
          </p:cNvSpPr>
          <p:nvPr>
            <p:ph type="dt" sz="half" idx="10"/>
          </p:nvPr>
        </p:nvSpPr>
        <p:spPr/>
        <p:txBody>
          <a:bodyPr/>
          <a:lstStyle/>
          <a:p>
            <a:fld id="{4BDF68E2-58F2-4D09-BE8B-E3BD06533059}" type="datetimeFigureOut">
              <a:rPr lang="en-US" smtClean="0"/>
              <a:t>2/16/2023</a:t>
            </a:fld>
            <a:endParaRPr lang="en-US" dirty="0"/>
          </a:p>
        </p:txBody>
      </p:sp>
      <p:sp>
        <p:nvSpPr>
          <p:cNvPr id="5" name="Footer Placeholder 4">
            <a:extLst>
              <a:ext uri="{FF2B5EF4-FFF2-40B4-BE49-F238E27FC236}">
                <a16:creationId xmlns:a16="http://schemas.microsoft.com/office/drawing/2014/main" id="{2ABAB3B9-B531-9DA0-3140-BE2813BCF9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0F0343-6E77-54E1-CB88-8AEC16E0A67F}"/>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747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C524-814C-05D3-ACA4-560EB24E8D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3DA05A-AE89-781B-9FCD-B023033A8F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B1E6E3-2986-13C2-6E94-95CBD24B939C}"/>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5" name="Footer Placeholder 4">
            <a:extLst>
              <a:ext uri="{FF2B5EF4-FFF2-40B4-BE49-F238E27FC236}">
                <a16:creationId xmlns:a16="http://schemas.microsoft.com/office/drawing/2014/main" id="{CE5607D4-C405-0312-F92C-92C235B07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35CA80-BF2B-BE42-C6E3-3FBF7D07C63A}"/>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301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F0C260-1A16-2E90-9BE2-49C33F5F367E}"/>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F67783-8FAD-F1D2-C4C9-AB758592FCC3}"/>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BE708-3467-21CA-D875-195E8311124C}"/>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5" name="Footer Placeholder 4">
            <a:extLst>
              <a:ext uri="{FF2B5EF4-FFF2-40B4-BE49-F238E27FC236}">
                <a16:creationId xmlns:a16="http://schemas.microsoft.com/office/drawing/2014/main" id="{4B8B0A43-8E36-B47E-E26F-66A76F3C9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4BD7F-417C-2CF2-7922-851B5A774FD5}"/>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58308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A069-C868-8576-BB7F-E93001ADC7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C54DD-680A-6C1C-C457-3F1974076E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873DB-DFBC-A725-6C42-3E41BC237F2A}"/>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5" name="Footer Placeholder 4">
            <a:extLst>
              <a:ext uri="{FF2B5EF4-FFF2-40B4-BE49-F238E27FC236}">
                <a16:creationId xmlns:a16="http://schemas.microsoft.com/office/drawing/2014/main" id="{EFF63081-E3D5-3CF8-F14E-A33E1B5EB9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E95198-DDA1-8EEE-D4B8-368BA62BFF63}"/>
              </a:ext>
            </a:extLst>
          </p:cNvPr>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238822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DB28-3A96-4F93-E44F-326CC3D9275D}"/>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900B2C3-8CD5-8504-884D-F512F96D5561}"/>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0C991-3F22-B34D-7B4E-2AEEE3A5EA09}"/>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5" name="Footer Placeholder 4">
            <a:extLst>
              <a:ext uri="{FF2B5EF4-FFF2-40B4-BE49-F238E27FC236}">
                <a16:creationId xmlns:a16="http://schemas.microsoft.com/office/drawing/2014/main" id="{A16EEAA7-B6CC-28D7-0132-29E0CCC58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2392B-BDF9-751C-24EF-2DF561B07936}"/>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24168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9411-85AF-E25E-FF94-4904ABD67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84AF8-6508-D5C5-3219-4E2A566378E0}"/>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77CCFC-3D98-3378-EFD9-441BC5FFD464}"/>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CB3C3C-62AB-A85B-1EEA-EBDAB66879D6}"/>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6" name="Footer Placeholder 5">
            <a:extLst>
              <a:ext uri="{FF2B5EF4-FFF2-40B4-BE49-F238E27FC236}">
                <a16:creationId xmlns:a16="http://schemas.microsoft.com/office/drawing/2014/main" id="{FF9F3513-819F-6F23-F0D4-1D223E1CF3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5061BD-FF96-6D75-C4F5-E0117986C810}"/>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73852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6198-3C6F-1F2D-DDBC-D0CFB86C373E}"/>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CA4135-158D-A13C-72C4-AE63A7FF4F83}"/>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BE9D7C0-6229-3B8E-E348-AF5D0BE8942A}"/>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176FFC-D6B8-3B1F-7961-B8C2F96AEB45}"/>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8362513-5762-75B6-CF8F-BB2C61E2D3D6}"/>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BFD005-DF1E-A8AC-8895-342DD8C42FF6}"/>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8" name="Footer Placeholder 7">
            <a:extLst>
              <a:ext uri="{FF2B5EF4-FFF2-40B4-BE49-F238E27FC236}">
                <a16:creationId xmlns:a16="http://schemas.microsoft.com/office/drawing/2014/main" id="{F6FECA45-4CD0-3013-00FC-53ED85EFD7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FD1807-34DF-752D-B1D5-CA893AF7ED7D}"/>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30729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AAE6-E2FD-2608-926E-25511928E7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68BE98-A5A5-5F3B-20AC-07B93B5A803F}"/>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4" name="Footer Placeholder 3">
            <a:extLst>
              <a:ext uri="{FF2B5EF4-FFF2-40B4-BE49-F238E27FC236}">
                <a16:creationId xmlns:a16="http://schemas.microsoft.com/office/drawing/2014/main" id="{453A3E22-9C29-A61D-08AF-A2BF895DAB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3670F9-4DE2-C4B8-F2F6-AB6B8DAA7B0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80228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33F8C9-1975-BFB4-6F5B-5546E2B272F5}"/>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3" name="Footer Placeholder 2">
            <a:extLst>
              <a:ext uri="{FF2B5EF4-FFF2-40B4-BE49-F238E27FC236}">
                <a16:creationId xmlns:a16="http://schemas.microsoft.com/office/drawing/2014/main" id="{1B5B0249-333E-773B-2468-DCA7313BB9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C62C39-1D1F-02BE-B4A8-01008F3E7B38}"/>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08730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96C1-1558-D41E-48D3-08BF8B2C5DD6}"/>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83005C2-CAA0-9706-E7CC-09821EAA2A55}"/>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D556CB-FB92-425E-1960-F9EDF9020B63}"/>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31F3135-196C-14BD-D2C5-A8061B10971E}"/>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6" name="Footer Placeholder 5">
            <a:extLst>
              <a:ext uri="{FF2B5EF4-FFF2-40B4-BE49-F238E27FC236}">
                <a16:creationId xmlns:a16="http://schemas.microsoft.com/office/drawing/2014/main" id="{01939899-5A0F-AA4B-98FF-D14B939D5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B4F3A4-85B9-D3F7-03D6-E906E6611C5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997521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8F99-1021-10CF-DEF4-585634D4D666}"/>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A2DAA70-0C88-9BA5-DC30-1739EC5096A5}"/>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F518059-FD45-2CA5-0A32-C5465BA1DC5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4F36A7E-1CF4-BF45-FA6B-56AE7A618293}"/>
              </a:ext>
            </a:extLst>
          </p:cNvPr>
          <p:cNvSpPr>
            <a:spLocks noGrp="1"/>
          </p:cNvSpPr>
          <p:nvPr>
            <p:ph type="dt" sz="half" idx="10"/>
          </p:nvPr>
        </p:nvSpPr>
        <p:spPr/>
        <p:txBody>
          <a:bodyPr/>
          <a:lstStyle/>
          <a:p>
            <a:fld id="{9AFE8FB1-0A7A-443E-AAF7-31D4FA1AA312}" type="datetimeFigureOut">
              <a:rPr lang="en-US" smtClean="0"/>
              <a:t>2/16/2023</a:t>
            </a:fld>
            <a:endParaRPr lang="en-US"/>
          </a:p>
        </p:txBody>
      </p:sp>
      <p:sp>
        <p:nvSpPr>
          <p:cNvPr id="6" name="Footer Placeholder 5">
            <a:extLst>
              <a:ext uri="{FF2B5EF4-FFF2-40B4-BE49-F238E27FC236}">
                <a16:creationId xmlns:a16="http://schemas.microsoft.com/office/drawing/2014/main" id="{38EE57A6-F79A-38D9-D242-158AE67025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B1068-2BB4-B651-4F25-CDB18A2C5631}"/>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502660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17B625-3B44-E6E3-948C-6DA1E3F4209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F93A718-8FD2-95A9-E846-66E57E2C3BB6}"/>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045DDB2-4786-C8E6-E76A-2A95AA08E75F}"/>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b="0" i="0">
                <a:solidFill>
                  <a:schemeClr val="tx1">
                    <a:tint val="75000"/>
                  </a:schemeClr>
                </a:solidFill>
                <a:latin typeface="Bookmania" pitchFamily="2" charset="77"/>
              </a:defRPr>
            </a:lvl1pPr>
          </a:lstStyle>
          <a:p>
            <a:fld id="{9AFE8FB1-0A7A-443E-AAF7-31D4FA1AA312}" type="datetimeFigureOut">
              <a:rPr lang="en-US" smtClean="0"/>
              <a:pPr/>
              <a:t>2/16/2023</a:t>
            </a:fld>
            <a:endParaRPr lang="en-US" dirty="0"/>
          </a:p>
        </p:txBody>
      </p:sp>
      <p:sp>
        <p:nvSpPr>
          <p:cNvPr id="5" name="Footer Placeholder 4">
            <a:extLst>
              <a:ext uri="{FF2B5EF4-FFF2-40B4-BE49-F238E27FC236}">
                <a16:creationId xmlns:a16="http://schemas.microsoft.com/office/drawing/2014/main" id="{F33783BD-A561-FEE9-8707-DD3BD631C45B}"/>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b="0" i="0">
                <a:solidFill>
                  <a:schemeClr val="tx1">
                    <a:tint val="75000"/>
                  </a:schemeClr>
                </a:solidFill>
                <a:latin typeface="Bookmania" pitchFamily="2" charset="77"/>
              </a:defRPr>
            </a:lvl1pPr>
          </a:lstStyle>
          <a:p>
            <a:endParaRPr lang="en-US" dirty="0"/>
          </a:p>
        </p:txBody>
      </p:sp>
      <p:sp>
        <p:nvSpPr>
          <p:cNvPr id="6" name="Slide Number Placeholder 5">
            <a:extLst>
              <a:ext uri="{FF2B5EF4-FFF2-40B4-BE49-F238E27FC236}">
                <a16:creationId xmlns:a16="http://schemas.microsoft.com/office/drawing/2014/main" id="{C5F919FF-1691-E97E-6735-422734B31F5C}"/>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Bookmania" pitchFamily="2" charset="77"/>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38579754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Bookmania"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ookmania"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ookmania"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ookmania"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ookmania"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66E9702-F7D5-2F3F-A059-2A09EE5BE652}"/>
              </a:ext>
            </a:extLst>
          </p:cNvPr>
          <p:cNvSpPr/>
          <p:nvPr/>
        </p:nvSpPr>
        <p:spPr>
          <a:xfrm>
            <a:off x="296933" y="316811"/>
            <a:ext cx="8550137" cy="45098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B19B9B41-90BA-3573-3B23-7B9EE1EA5AE3}"/>
              </a:ext>
            </a:extLst>
          </p:cNvPr>
          <p:cNvPicPr>
            <a:picLocks noChangeAspect="1"/>
          </p:cNvPicPr>
          <p:nvPr/>
        </p:nvPicPr>
        <p:blipFill>
          <a:blip r:embed="rId3"/>
          <a:stretch>
            <a:fillRect/>
          </a:stretch>
        </p:blipFill>
        <p:spPr>
          <a:xfrm>
            <a:off x="2322960" y="1504950"/>
            <a:ext cx="723900" cy="723900"/>
          </a:xfrm>
          <a:prstGeom prst="rect">
            <a:avLst/>
          </a:prstGeom>
        </p:spPr>
      </p:pic>
      <p:sp>
        <p:nvSpPr>
          <p:cNvPr id="2" name="Title 1"/>
          <p:cNvSpPr>
            <a:spLocks noGrp="1"/>
          </p:cNvSpPr>
          <p:nvPr>
            <p:ph type="ctrTitle"/>
          </p:nvPr>
        </p:nvSpPr>
        <p:spPr>
          <a:xfrm>
            <a:off x="2322960" y="1647825"/>
            <a:ext cx="4498080" cy="1847850"/>
          </a:xfrm>
        </p:spPr>
        <p:txBody>
          <a:bodyPr anchor="ctr">
            <a:normAutofit/>
          </a:bodyPr>
          <a:lstStyle/>
          <a:p>
            <a:r>
              <a:rPr lang="en-US" dirty="0">
                <a:solidFill>
                  <a:schemeClr val="bg1"/>
                </a:solidFill>
              </a:rPr>
              <a:t>When Helping Hurts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4B3326-53B8-5432-D52D-C7FA2D3E9EBD}"/>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3"/>
          <p:cNvSpPr>
            <a:spLocks noGrp="1"/>
          </p:cNvSpPr>
          <p:nvPr>
            <p:ph idx="1"/>
          </p:nvPr>
        </p:nvSpPr>
        <p:spPr>
          <a:xfrm>
            <a:off x="3581400" y="838479"/>
            <a:ext cx="4648200" cy="3471206"/>
          </a:xfrm>
        </p:spPr>
        <p:txBody>
          <a:bodyPr anchor="ctr">
            <a:normAutofit/>
          </a:bodyPr>
          <a:lstStyle/>
          <a:p>
            <a:pPr marL="0" indent="0">
              <a:buNone/>
            </a:pPr>
            <a:r>
              <a:rPr lang="en-US" dirty="0">
                <a:solidFill>
                  <a:schemeClr val="tx1">
                    <a:lumMod val="85000"/>
                    <a:lumOff val="15000"/>
                  </a:schemeClr>
                </a:solidFill>
              </a:rPr>
              <a:t>Please discuss the following questions in your groups:</a:t>
            </a:r>
          </a:p>
          <a:p>
            <a:pPr marL="0" indent="0">
              <a:buNone/>
            </a:pPr>
            <a:endParaRPr lang="en-US" dirty="0">
              <a:solidFill>
                <a:schemeClr val="tx1">
                  <a:lumMod val="85000"/>
                  <a:lumOff val="15000"/>
                </a:schemeClr>
              </a:solidFill>
            </a:endParaRPr>
          </a:p>
          <a:p>
            <a:r>
              <a:rPr lang="en-US" i="1" dirty="0">
                <a:solidFill>
                  <a:schemeClr val="tx1">
                    <a:lumMod val="85000"/>
                    <a:lumOff val="15000"/>
                  </a:schemeClr>
                </a:solidFill>
              </a:rPr>
              <a:t>Why did Jesus come to earth?</a:t>
            </a:r>
          </a:p>
          <a:p>
            <a:r>
              <a:rPr lang="en-US" i="1" dirty="0">
                <a:solidFill>
                  <a:schemeClr val="tx1">
                    <a:lumMod val="85000"/>
                    <a:lumOff val="15000"/>
                  </a:schemeClr>
                </a:solidFill>
              </a:rPr>
              <a:t>For what specific sins was OT Israel sent into captivity? Be specific.</a:t>
            </a:r>
          </a:p>
          <a:p>
            <a:r>
              <a:rPr lang="en-US" i="1" dirty="0">
                <a:solidFill>
                  <a:schemeClr val="tx1">
                    <a:lumMod val="85000"/>
                    <a:lumOff val="15000"/>
                  </a:schemeClr>
                </a:solidFill>
              </a:rPr>
              <a:t>What is the primary task of the Church?</a:t>
            </a:r>
          </a:p>
        </p:txBody>
      </p:sp>
      <p:sp>
        <p:nvSpPr>
          <p:cNvPr id="3" name="Title 1">
            <a:extLst>
              <a:ext uri="{FF2B5EF4-FFF2-40B4-BE49-F238E27FC236}">
                <a16:creationId xmlns:a16="http://schemas.microsoft.com/office/drawing/2014/main" id="{80679A20-5EA3-473C-EF00-96D5491464FA}"/>
              </a:ext>
            </a:extLst>
          </p:cNvPr>
          <p:cNvSpPr txBox="1">
            <a:spLocks/>
          </p:cNvSpPr>
          <p:nvPr/>
        </p:nvSpPr>
        <p:spPr>
          <a:xfrm>
            <a:off x="251835" y="833814"/>
            <a:ext cx="2789539"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3600" dirty="0">
                <a:solidFill>
                  <a:srgbClr val="FFFFFF"/>
                </a:solidFill>
              </a:rPr>
              <a:t>Questions</a:t>
            </a:r>
          </a:p>
        </p:txBody>
      </p:sp>
      <p:pic>
        <p:nvPicPr>
          <p:cNvPr id="6" name="Picture 5">
            <a:extLst>
              <a:ext uri="{FF2B5EF4-FFF2-40B4-BE49-F238E27FC236}">
                <a16:creationId xmlns:a16="http://schemas.microsoft.com/office/drawing/2014/main" id="{545E7CFC-0B1C-180A-8BF2-AE49CBE7CD22}"/>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BA269E-6FD5-6324-8A9D-BA047E31C64D}"/>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6F4889-FC9D-24B6-8F60-3169DE6879EC}"/>
              </a:ext>
            </a:extLst>
          </p:cNvPr>
          <p:cNvSpPr>
            <a:spLocks noGrp="1"/>
          </p:cNvSpPr>
          <p:nvPr>
            <p:ph type="title"/>
          </p:nvPr>
        </p:nvSpPr>
        <p:spPr>
          <a:xfrm>
            <a:off x="228600" y="844262"/>
            <a:ext cx="2686855" cy="3475871"/>
          </a:xfrm>
          <a:ln w="25400" cap="sq">
            <a:noFill/>
            <a:miter lim="800000"/>
          </a:ln>
        </p:spPr>
        <p:txBody>
          <a:bodyPr anchor="ctr">
            <a:normAutofit/>
          </a:bodyPr>
          <a:lstStyle/>
          <a:p>
            <a:r>
              <a:rPr lang="en-US" sz="2400" dirty="0">
                <a:solidFill>
                  <a:srgbClr val="FFFFFF"/>
                </a:solidFill>
              </a:rPr>
              <a:t>Biblical Framework </a:t>
            </a:r>
            <a:br>
              <a:rPr lang="en-US" sz="2400" dirty="0">
                <a:solidFill>
                  <a:srgbClr val="FFFFFF"/>
                </a:solidFill>
              </a:rPr>
            </a:br>
            <a:r>
              <a:rPr lang="en-US" sz="2400" dirty="0">
                <a:solidFill>
                  <a:srgbClr val="FFFFFF"/>
                </a:solidFill>
              </a:rPr>
              <a:t>for When</a:t>
            </a:r>
            <a:br>
              <a:rPr lang="en-US" sz="2400" dirty="0">
                <a:solidFill>
                  <a:srgbClr val="FFFFFF"/>
                </a:solidFill>
              </a:rPr>
            </a:br>
            <a:r>
              <a:rPr lang="en-US" sz="2400" dirty="0">
                <a:solidFill>
                  <a:srgbClr val="FFFFFF"/>
                </a:solidFill>
              </a:rPr>
              <a:t>Helping Hurts</a:t>
            </a:r>
          </a:p>
        </p:txBody>
      </p:sp>
      <p:sp>
        <p:nvSpPr>
          <p:cNvPr id="3" name="Content Placeholder 2">
            <a:extLst>
              <a:ext uri="{FF2B5EF4-FFF2-40B4-BE49-F238E27FC236}">
                <a16:creationId xmlns:a16="http://schemas.microsoft.com/office/drawing/2014/main" id="{A2918197-D313-AEB7-8C44-3CBA694AC60D}"/>
              </a:ext>
            </a:extLst>
          </p:cNvPr>
          <p:cNvSpPr>
            <a:spLocks noGrp="1"/>
          </p:cNvSpPr>
          <p:nvPr>
            <p:ph idx="1"/>
          </p:nvPr>
        </p:nvSpPr>
        <p:spPr>
          <a:xfrm>
            <a:off x="3657600" y="833815"/>
            <a:ext cx="5062021" cy="3471206"/>
          </a:xfrm>
        </p:spPr>
        <p:txBody>
          <a:bodyPr anchor="ctr">
            <a:normAutofit/>
          </a:bodyPr>
          <a:lstStyle/>
          <a:p>
            <a:pPr marL="0" indent="0">
              <a:buNone/>
            </a:pPr>
            <a:r>
              <a:rPr lang="en-US" b="1" dirty="0">
                <a:solidFill>
                  <a:schemeClr val="tx1">
                    <a:lumMod val="85000"/>
                    <a:lumOff val="15000"/>
                  </a:schemeClr>
                </a:solidFill>
              </a:rPr>
              <a:t>Why did Jesus come to earth?</a:t>
            </a:r>
          </a:p>
          <a:p>
            <a:pPr marL="0" indent="0">
              <a:buNone/>
            </a:pPr>
            <a:endParaRPr lang="en-US" b="1" dirty="0">
              <a:solidFill>
                <a:schemeClr val="tx1">
                  <a:lumMod val="85000"/>
                  <a:lumOff val="15000"/>
                </a:schemeClr>
              </a:solidFill>
            </a:endParaRPr>
          </a:p>
          <a:p>
            <a:r>
              <a:rPr lang="en-US" dirty="0">
                <a:solidFill>
                  <a:schemeClr val="tx1">
                    <a:lumMod val="85000"/>
                    <a:lumOff val="15000"/>
                  </a:schemeClr>
                </a:solidFill>
              </a:rPr>
              <a:t>Jesus is the ____________________  of _______________________</a:t>
            </a:r>
          </a:p>
          <a:p>
            <a:pPr marL="0" indent="0">
              <a:buNone/>
            </a:pPr>
            <a:endParaRPr lang="en-US" dirty="0">
              <a:solidFill>
                <a:schemeClr val="tx1">
                  <a:lumMod val="85000"/>
                  <a:lumOff val="15000"/>
                </a:schemeClr>
              </a:solidFill>
            </a:endParaRPr>
          </a:p>
          <a:p>
            <a:r>
              <a:rPr lang="en-US" dirty="0">
                <a:solidFill>
                  <a:schemeClr val="tx1">
                    <a:lumMod val="85000"/>
                    <a:lumOff val="15000"/>
                  </a:schemeClr>
                </a:solidFill>
              </a:rPr>
              <a:t>Biblical reference _____________________</a:t>
            </a:r>
          </a:p>
        </p:txBody>
      </p:sp>
      <p:pic>
        <p:nvPicPr>
          <p:cNvPr id="6" name="Picture 5">
            <a:extLst>
              <a:ext uri="{FF2B5EF4-FFF2-40B4-BE49-F238E27FC236}">
                <a16:creationId xmlns:a16="http://schemas.microsoft.com/office/drawing/2014/main" id="{2C96EE5E-D20B-0F5C-9703-A411CDE3B580}"/>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679814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418259-C5BF-6B4F-B2EF-51C09E367BAD}"/>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3A061F-C214-7DE5-ABFE-FE072C0EFFB0}"/>
              </a:ext>
            </a:extLst>
          </p:cNvPr>
          <p:cNvSpPr>
            <a:spLocks noGrp="1"/>
          </p:cNvSpPr>
          <p:nvPr>
            <p:ph idx="1"/>
          </p:nvPr>
        </p:nvSpPr>
        <p:spPr>
          <a:xfrm>
            <a:off x="3733800" y="1200150"/>
            <a:ext cx="5029200" cy="3471206"/>
          </a:xfrm>
        </p:spPr>
        <p:txBody>
          <a:bodyPr anchor="ctr">
            <a:normAutofit/>
          </a:bodyPr>
          <a:lstStyle/>
          <a:p>
            <a:pPr marL="0" indent="0">
              <a:buNone/>
            </a:pPr>
            <a:r>
              <a:rPr lang="en-US" b="1" dirty="0">
                <a:solidFill>
                  <a:schemeClr val="tx1">
                    <a:lumMod val="85000"/>
                    <a:lumOff val="15000"/>
                  </a:schemeClr>
                </a:solidFill>
              </a:rPr>
              <a:t>What is the task of the Church?</a:t>
            </a:r>
          </a:p>
          <a:p>
            <a:r>
              <a:rPr lang="en-US" dirty="0">
                <a:solidFill>
                  <a:schemeClr val="tx1">
                    <a:lumMod val="85000"/>
                    <a:lumOff val="15000"/>
                  </a:schemeClr>
                </a:solidFill>
              </a:rPr>
              <a:t>The task of God’s people is _________ in Christ’s ______________. </a:t>
            </a:r>
          </a:p>
          <a:p>
            <a:r>
              <a:rPr lang="en-US" dirty="0">
                <a:solidFill>
                  <a:schemeClr val="tx1">
                    <a:lumMod val="85000"/>
                    <a:lumOff val="15000"/>
                  </a:schemeClr>
                </a:solidFill>
              </a:rPr>
              <a:t>To be the very ___________________ of _________________.</a:t>
            </a:r>
          </a:p>
          <a:p>
            <a:r>
              <a:rPr lang="en-US" dirty="0">
                <a:solidFill>
                  <a:schemeClr val="tx1">
                    <a:lumMod val="85000"/>
                    <a:lumOff val="15000"/>
                  </a:schemeClr>
                </a:solidFill>
              </a:rPr>
              <a:t>Biblical references _____________________; _____________________</a:t>
            </a:r>
          </a:p>
          <a:p>
            <a:endParaRPr lang="en-US" dirty="0">
              <a:solidFill>
                <a:schemeClr val="tx1">
                  <a:lumMod val="85000"/>
                  <a:lumOff val="15000"/>
                </a:schemeClr>
              </a:solidFill>
            </a:endParaRPr>
          </a:p>
          <a:p>
            <a:endParaRPr lang="en-US" dirty="0">
              <a:solidFill>
                <a:schemeClr val="tx1">
                  <a:lumMod val="85000"/>
                  <a:lumOff val="15000"/>
                </a:schemeClr>
              </a:solidFill>
            </a:endParaRPr>
          </a:p>
        </p:txBody>
      </p:sp>
      <p:sp>
        <p:nvSpPr>
          <p:cNvPr id="7" name="Title 1">
            <a:extLst>
              <a:ext uri="{FF2B5EF4-FFF2-40B4-BE49-F238E27FC236}">
                <a16:creationId xmlns:a16="http://schemas.microsoft.com/office/drawing/2014/main" id="{A71F2094-B1D8-95ED-8825-62FE33CF0ACA}"/>
              </a:ext>
            </a:extLst>
          </p:cNvPr>
          <p:cNvSpPr txBox="1">
            <a:spLocks/>
          </p:cNvSpPr>
          <p:nvPr/>
        </p:nvSpPr>
        <p:spPr>
          <a:xfrm>
            <a:off x="228600" y="844262"/>
            <a:ext cx="2686855"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400">
                <a:solidFill>
                  <a:srgbClr val="FFFFFF"/>
                </a:solidFill>
              </a:rPr>
              <a:t>Biblical Framework </a:t>
            </a:r>
            <a:br>
              <a:rPr lang="en-US" sz="2400">
                <a:solidFill>
                  <a:srgbClr val="FFFFFF"/>
                </a:solidFill>
              </a:rPr>
            </a:br>
            <a:r>
              <a:rPr lang="en-US" sz="2400">
                <a:solidFill>
                  <a:srgbClr val="FFFFFF"/>
                </a:solidFill>
              </a:rPr>
              <a:t>for When</a:t>
            </a:r>
            <a:br>
              <a:rPr lang="en-US" sz="2400">
                <a:solidFill>
                  <a:srgbClr val="FFFFFF"/>
                </a:solidFill>
              </a:rPr>
            </a:br>
            <a:r>
              <a:rPr lang="en-US" sz="2400">
                <a:solidFill>
                  <a:srgbClr val="FFFFFF"/>
                </a:solidFill>
              </a:rPr>
              <a:t>Helping Hurts</a:t>
            </a:r>
            <a:endParaRPr lang="en-US" sz="2400" dirty="0">
              <a:solidFill>
                <a:srgbClr val="FFFFFF"/>
              </a:solidFill>
            </a:endParaRPr>
          </a:p>
        </p:txBody>
      </p:sp>
      <p:pic>
        <p:nvPicPr>
          <p:cNvPr id="8" name="Picture 7">
            <a:extLst>
              <a:ext uri="{FF2B5EF4-FFF2-40B4-BE49-F238E27FC236}">
                <a16:creationId xmlns:a16="http://schemas.microsoft.com/office/drawing/2014/main" id="{3FC8D2FE-B9D9-F9A0-39EF-99D3D1E7DC1C}"/>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186713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823736-F30C-45DA-8650-8FA4B00FE6DF}"/>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BE83BA-AC01-57CC-96CF-AAB3D1B303BE}"/>
              </a:ext>
            </a:extLst>
          </p:cNvPr>
          <p:cNvSpPr>
            <a:spLocks noGrp="1"/>
          </p:cNvSpPr>
          <p:nvPr>
            <p:ph type="title"/>
          </p:nvPr>
        </p:nvSpPr>
        <p:spPr>
          <a:xfrm>
            <a:off x="215358" y="841720"/>
            <a:ext cx="2610655" cy="3475871"/>
          </a:xfrm>
          <a:ln w="25400" cap="sq">
            <a:noFill/>
            <a:miter lim="800000"/>
          </a:ln>
        </p:spPr>
        <p:txBody>
          <a:bodyPr anchor="ctr">
            <a:normAutofit/>
          </a:bodyPr>
          <a:lstStyle/>
          <a:p>
            <a:r>
              <a:rPr lang="en-US" sz="3600" dirty="0">
                <a:solidFill>
                  <a:srgbClr val="FFFFFF"/>
                </a:solidFill>
              </a:rPr>
              <a:t>Healthy Poverty Response</a:t>
            </a:r>
          </a:p>
        </p:txBody>
      </p:sp>
      <p:sp>
        <p:nvSpPr>
          <p:cNvPr id="3" name="Content Placeholder 2">
            <a:extLst>
              <a:ext uri="{FF2B5EF4-FFF2-40B4-BE49-F238E27FC236}">
                <a16:creationId xmlns:a16="http://schemas.microsoft.com/office/drawing/2014/main" id="{7FA7D85B-72FA-D852-BD57-0038C60350AA}"/>
              </a:ext>
            </a:extLst>
          </p:cNvPr>
          <p:cNvSpPr>
            <a:spLocks noGrp="1"/>
          </p:cNvSpPr>
          <p:nvPr>
            <p:ph idx="1"/>
          </p:nvPr>
        </p:nvSpPr>
        <p:spPr>
          <a:xfrm>
            <a:off x="3810000" y="833815"/>
            <a:ext cx="4909621" cy="3471206"/>
          </a:xfrm>
        </p:spPr>
        <p:txBody>
          <a:bodyPr anchor="ctr">
            <a:normAutofit/>
          </a:bodyPr>
          <a:lstStyle/>
          <a:p>
            <a:pPr marL="0" indent="0">
              <a:buNone/>
            </a:pPr>
            <a:r>
              <a:rPr lang="en-US" sz="2800" dirty="0">
                <a:solidFill>
                  <a:schemeClr val="tx1">
                    <a:lumMod val="85000"/>
                    <a:lumOff val="15000"/>
                  </a:schemeClr>
                </a:solidFill>
              </a:rPr>
              <a:t>There are three types of responses to poverty:</a:t>
            </a:r>
          </a:p>
          <a:p>
            <a:pPr marL="0" indent="0">
              <a:buNone/>
            </a:pPr>
            <a:endParaRPr lang="en-US" sz="2800" dirty="0">
              <a:solidFill>
                <a:schemeClr val="tx1">
                  <a:lumMod val="85000"/>
                  <a:lumOff val="15000"/>
                </a:schemeClr>
              </a:solidFill>
            </a:endParaRPr>
          </a:p>
          <a:p>
            <a:pPr lvl="1"/>
            <a:r>
              <a:rPr lang="en-US" sz="2400" dirty="0">
                <a:solidFill>
                  <a:schemeClr val="tx1">
                    <a:lumMod val="85000"/>
                    <a:lumOff val="15000"/>
                  </a:schemeClr>
                </a:solidFill>
              </a:rPr>
              <a:t>Relief</a:t>
            </a:r>
          </a:p>
          <a:p>
            <a:pPr lvl="1"/>
            <a:r>
              <a:rPr lang="en-US" sz="2400" dirty="0">
                <a:solidFill>
                  <a:schemeClr val="tx1">
                    <a:lumMod val="85000"/>
                    <a:lumOff val="15000"/>
                  </a:schemeClr>
                </a:solidFill>
              </a:rPr>
              <a:t>Rehabilitation</a:t>
            </a:r>
          </a:p>
          <a:p>
            <a:pPr lvl="1"/>
            <a:r>
              <a:rPr lang="en-US" sz="2400" dirty="0">
                <a:solidFill>
                  <a:schemeClr val="tx1">
                    <a:lumMod val="85000"/>
                    <a:lumOff val="15000"/>
                  </a:schemeClr>
                </a:solidFill>
              </a:rPr>
              <a:t>Development</a:t>
            </a:r>
          </a:p>
        </p:txBody>
      </p:sp>
      <p:pic>
        <p:nvPicPr>
          <p:cNvPr id="5" name="Picture 4">
            <a:extLst>
              <a:ext uri="{FF2B5EF4-FFF2-40B4-BE49-F238E27FC236}">
                <a16:creationId xmlns:a16="http://schemas.microsoft.com/office/drawing/2014/main" id="{4322A521-D673-79F5-CBE9-C0D1530A2AC8}"/>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1875373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B155DC2-ADFC-C1A6-8FB3-FDC3930E0C05}"/>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5848E21-43D4-6C80-22D3-1906821F364D}"/>
              </a:ext>
            </a:extLst>
          </p:cNvPr>
          <p:cNvSpPr>
            <a:spLocks noGrp="1"/>
          </p:cNvSpPr>
          <p:nvPr>
            <p:ph idx="1"/>
          </p:nvPr>
        </p:nvSpPr>
        <p:spPr>
          <a:xfrm>
            <a:off x="3352800" y="1047750"/>
            <a:ext cx="5290621" cy="3471206"/>
          </a:xfrm>
        </p:spPr>
        <p:txBody>
          <a:bodyPr anchor="ctr">
            <a:normAutofit fontScale="92500" lnSpcReduction="10000"/>
          </a:bodyPr>
          <a:lstStyle/>
          <a:p>
            <a:pPr marL="0" indent="0">
              <a:buNone/>
            </a:pPr>
            <a:r>
              <a:rPr lang="en-US" b="1" dirty="0">
                <a:solidFill>
                  <a:schemeClr val="tx1">
                    <a:lumMod val="85000"/>
                    <a:lumOff val="15000"/>
                  </a:schemeClr>
                </a:solidFill>
              </a:rPr>
              <a:t>Relief: </a:t>
            </a:r>
            <a:r>
              <a:rPr lang="en-US" dirty="0">
                <a:solidFill>
                  <a:schemeClr val="tx1">
                    <a:lumMod val="85000"/>
                    <a:lumOff val="15000"/>
                  </a:schemeClr>
                </a:solidFill>
              </a:rPr>
              <a:t>an effort to stop the ___________.</a:t>
            </a:r>
          </a:p>
          <a:p>
            <a:pPr marL="0" indent="0">
              <a:buNone/>
            </a:pPr>
            <a:endParaRPr lang="en-US" dirty="0">
              <a:solidFill>
                <a:schemeClr val="tx1">
                  <a:lumMod val="85000"/>
                  <a:lumOff val="15000"/>
                </a:schemeClr>
              </a:solidFill>
            </a:endParaRPr>
          </a:p>
          <a:p>
            <a:pPr lvl="1"/>
            <a:r>
              <a:rPr lang="en-US" dirty="0">
                <a:solidFill>
                  <a:schemeClr val="tx1">
                    <a:lumMod val="85000"/>
                    <a:lumOff val="15000"/>
                  </a:schemeClr>
                </a:solidFill>
              </a:rPr>
              <a:t>It is the _____________ and _______________ provision of emergency aid to reduce immediate suffering from a natural or man-made crises, and</a:t>
            </a:r>
          </a:p>
          <a:p>
            <a:pPr marL="342900" lvl="1" indent="0">
              <a:buNone/>
            </a:pPr>
            <a:endParaRPr lang="en-US" dirty="0">
              <a:solidFill>
                <a:schemeClr val="tx1">
                  <a:lumMod val="85000"/>
                  <a:lumOff val="15000"/>
                </a:schemeClr>
              </a:solidFill>
            </a:endParaRPr>
          </a:p>
          <a:p>
            <a:pPr lvl="1"/>
            <a:r>
              <a:rPr lang="en-US" dirty="0">
                <a:solidFill>
                  <a:schemeClr val="tx1">
                    <a:lumMod val="85000"/>
                    <a:lumOff val="15000"/>
                  </a:schemeClr>
                </a:solidFill>
              </a:rPr>
              <a:t>It primarily utilizes a _______________ - ________________ dynamic. </a:t>
            </a:r>
          </a:p>
          <a:p>
            <a:pPr marL="342900" lvl="1" indent="0">
              <a:buNone/>
            </a:pPr>
            <a:endParaRPr lang="en-US" dirty="0">
              <a:solidFill>
                <a:schemeClr val="tx1">
                  <a:lumMod val="85000"/>
                  <a:lumOff val="15000"/>
                </a:schemeClr>
              </a:solidFill>
            </a:endParaRPr>
          </a:p>
          <a:p>
            <a:pPr lvl="1"/>
            <a:r>
              <a:rPr lang="en-US" dirty="0">
                <a:solidFill>
                  <a:schemeClr val="tx1">
                    <a:lumMod val="85000"/>
                    <a:lumOff val="15000"/>
                  </a:schemeClr>
                </a:solidFill>
              </a:rPr>
              <a:t>Examples? __________________________________________________________________________________________________________________</a:t>
            </a:r>
          </a:p>
          <a:p>
            <a:endParaRPr lang="en-US" dirty="0">
              <a:solidFill>
                <a:schemeClr val="tx1">
                  <a:lumMod val="85000"/>
                  <a:lumOff val="15000"/>
                </a:schemeClr>
              </a:solidFill>
            </a:endParaRPr>
          </a:p>
        </p:txBody>
      </p:sp>
      <p:sp>
        <p:nvSpPr>
          <p:cNvPr id="7" name="Title 1">
            <a:extLst>
              <a:ext uri="{FF2B5EF4-FFF2-40B4-BE49-F238E27FC236}">
                <a16:creationId xmlns:a16="http://schemas.microsoft.com/office/drawing/2014/main" id="{C05ED8A5-5EEB-BDF7-D9EE-CAC0759BAC5E}"/>
              </a:ext>
            </a:extLst>
          </p:cNvPr>
          <p:cNvSpPr>
            <a:spLocks noGrp="1"/>
          </p:cNvSpPr>
          <p:nvPr>
            <p:ph type="title"/>
          </p:nvPr>
        </p:nvSpPr>
        <p:spPr>
          <a:xfrm>
            <a:off x="215358" y="841720"/>
            <a:ext cx="2610655" cy="3475871"/>
          </a:xfrm>
          <a:ln w="25400" cap="sq">
            <a:noFill/>
            <a:miter lim="800000"/>
          </a:ln>
        </p:spPr>
        <p:txBody>
          <a:bodyPr anchor="ctr">
            <a:normAutofit/>
          </a:bodyPr>
          <a:lstStyle/>
          <a:p>
            <a:r>
              <a:rPr lang="en-US" sz="3600" dirty="0">
                <a:solidFill>
                  <a:srgbClr val="FFFFFF"/>
                </a:solidFill>
              </a:rPr>
              <a:t>Healthy Poverty Response</a:t>
            </a:r>
          </a:p>
        </p:txBody>
      </p:sp>
      <p:pic>
        <p:nvPicPr>
          <p:cNvPr id="8" name="Picture 7">
            <a:extLst>
              <a:ext uri="{FF2B5EF4-FFF2-40B4-BE49-F238E27FC236}">
                <a16:creationId xmlns:a16="http://schemas.microsoft.com/office/drawing/2014/main" id="{13FA7266-F620-3E5E-E534-9DE4F219A35B}"/>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4088141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894E0D-EC96-520A-D354-FED67B5AF59D}"/>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82B1EC-DABA-AC45-9710-A1125F1342FB}"/>
              </a:ext>
            </a:extLst>
          </p:cNvPr>
          <p:cNvSpPr>
            <a:spLocks noGrp="1"/>
          </p:cNvSpPr>
          <p:nvPr>
            <p:ph idx="1"/>
          </p:nvPr>
        </p:nvSpPr>
        <p:spPr>
          <a:xfrm>
            <a:off x="3505200" y="438150"/>
            <a:ext cx="5214421" cy="4419600"/>
          </a:xfrm>
        </p:spPr>
        <p:txBody>
          <a:bodyPr anchor="ctr">
            <a:normAutofit fontScale="92500"/>
          </a:bodyPr>
          <a:lstStyle/>
          <a:p>
            <a:pPr marL="0" indent="0">
              <a:buNone/>
            </a:pPr>
            <a:r>
              <a:rPr lang="en-US" b="1" dirty="0">
                <a:solidFill>
                  <a:schemeClr val="tx1">
                    <a:lumMod val="85000"/>
                    <a:lumOff val="15000"/>
                  </a:schemeClr>
                </a:solidFill>
              </a:rPr>
              <a:t>Rehabilitation: </a:t>
            </a:r>
            <a:r>
              <a:rPr lang="en-US" dirty="0">
                <a:solidFill>
                  <a:schemeClr val="tx1">
                    <a:lumMod val="85000"/>
                    <a:lumOff val="15000"/>
                  </a:schemeClr>
                </a:solidFill>
              </a:rPr>
              <a:t>An effort to _______________ people back to their pre-crisis state after the initial bleeding has stopped. </a:t>
            </a:r>
          </a:p>
          <a:p>
            <a:pPr marL="0" indent="0">
              <a:buNone/>
            </a:pPr>
            <a:endParaRPr lang="en-US" dirty="0">
              <a:solidFill>
                <a:schemeClr val="tx1">
                  <a:lumMod val="85000"/>
                  <a:lumOff val="15000"/>
                </a:schemeClr>
              </a:solidFill>
            </a:endParaRPr>
          </a:p>
          <a:p>
            <a:pPr lvl="1"/>
            <a:r>
              <a:rPr lang="en-US" dirty="0">
                <a:solidFill>
                  <a:schemeClr val="tx1">
                    <a:lumMod val="85000"/>
                    <a:lumOff val="15000"/>
                  </a:schemeClr>
                </a:solidFill>
              </a:rPr>
              <a:t>In rehabilitation, people begin to _________________ to improving their situation.</a:t>
            </a:r>
          </a:p>
          <a:p>
            <a:pPr lvl="1"/>
            <a:endParaRPr lang="en-US" dirty="0">
              <a:solidFill>
                <a:schemeClr val="tx1">
                  <a:lumMod val="85000"/>
                  <a:lumOff val="15000"/>
                </a:schemeClr>
              </a:solidFill>
            </a:endParaRPr>
          </a:p>
          <a:p>
            <a:pPr lvl="1"/>
            <a:r>
              <a:rPr lang="en-US" dirty="0">
                <a:solidFill>
                  <a:schemeClr val="tx1">
                    <a:lumMod val="85000"/>
                    <a:lumOff val="15000"/>
                  </a:schemeClr>
                </a:solidFill>
              </a:rPr>
              <a:t>Global Example: __________________________________________________________________________</a:t>
            </a:r>
          </a:p>
          <a:p>
            <a:pPr marL="342900" lvl="1" indent="0">
              <a:buNone/>
            </a:pPr>
            <a:endParaRPr lang="en-US" dirty="0">
              <a:solidFill>
                <a:schemeClr val="tx1">
                  <a:lumMod val="85000"/>
                  <a:lumOff val="15000"/>
                </a:schemeClr>
              </a:solidFill>
            </a:endParaRPr>
          </a:p>
          <a:p>
            <a:pPr lvl="1"/>
            <a:r>
              <a:rPr lang="en-US" dirty="0">
                <a:solidFill>
                  <a:schemeClr val="tx1">
                    <a:lumMod val="85000"/>
                    <a:lumOff val="15000"/>
                  </a:schemeClr>
                </a:solidFill>
              </a:rPr>
              <a:t>Local Example: _______________________________________________________________________________________________________________</a:t>
            </a:r>
          </a:p>
          <a:p>
            <a:endParaRPr lang="en-US" dirty="0">
              <a:solidFill>
                <a:schemeClr val="tx1">
                  <a:lumMod val="85000"/>
                  <a:lumOff val="15000"/>
                </a:schemeClr>
              </a:solidFill>
            </a:endParaRPr>
          </a:p>
        </p:txBody>
      </p:sp>
      <p:sp>
        <p:nvSpPr>
          <p:cNvPr id="7" name="Title 1">
            <a:extLst>
              <a:ext uri="{FF2B5EF4-FFF2-40B4-BE49-F238E27FC236}">
                <a16:creationId xmlns:a16="http://schemas.microsoft.com/office/drawing/2014/main" id="{8BA3AFA0-F059-1F2A-9CA5-73943EA23E49}"/>
              </a:ext>
            </a:extLst>
          </p:cNvPr>
          <p:cNvSpPr>
            <a:spLocks noGrp="1"/>
          </p:cNvSpPr>
          <p:nvPr>
            <p:ph type="title"/>
          </p:nvPr>
        </p:nvSpPr>
        <p:spPr>
          <a:xfrm>
            <a:off x="215358" y="841720"/>
            <a:ext cx="2610655" cy="3475871"/>
          </a:xfrm>
          <a:ln w="25400" cap="sq">
            <a:noFill/>
            <a:miter lim="800000"/>
          </a:ln>
        </p:spPr>
        <p:txBody>
          <a:bodyPr anchor="ctr">
            <a:normAutofit/>
          </a:bodyPr>
          <a:lstStyle/>
          <a:p>
            <a:r>
              <a:rPr lang="en-US" sz="3600" dirty="0">
                <a:solidFill>
                  <a:srgbClr val="FFFFFF"/>
                </a:solidFill>
              </a:rPr>
              <a:t>Healthy Poverty Response</a:t>
            </a:r>
          </a:p>
        </p:txBody>
      </p:sp>
      <p:pic>
        <p:nvPicPr>
          <p:cNvPr id="9" name="Picture 8">
            <a:extLst>
              <a:ext uri="{FF2B5EF4-FFF2-40B4-BE49-F238E27FC236}">
                <a16:creationId xmlns:a16="http://schemas.microsoft.com/office/drawing/2014/main" id="{2DD3D638-7542-487B-6A26-9E020A96AF97}"/>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7520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1A9B14-B7E2-FEC3-DA1A-5FEE606CB46B}"/>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F15963-1CFE-5A73-27A0-455E91C80276}"/>
              </a:ext>
            </a:extLst>
          </p:cNvPr>
          <p:cNvSpPr>
            <a:spLocks noGrp="1"/>
          </p:cNvSpPr>
          <p:nvPr>
            <p:ph idx="1"/>
          </p:nvPr>
        </p:nvSpPr>
        <p:spPr>
          <a:xfrm>
            <a:off x="3429000" y="833814"/>
            <a:ext cx="5290621" cy="3871535"/>
          </a:xfrm>
        </p:spPr>
        <p:txBody>
          <a:bodyPr anchor="ctr">
            <a:normAutofit fontScale="92500"/>
          </a:bodyPr>
          <a:lstStyle/>
          <a:p>
            <a:pPr marL="0" indent="0">
              <a:buNone/>
            </a:pPr>
            <a:r>
              <a:rPr lang="en-US" b="1" dirty="0">
                <a:solidFill>
                  <a:schemeClr val="tx1">
                    <a:lumMod val="85000"/>
                    <a:lumOff val="15000"/>
                  </a:schemeClr>
                </a:solidFill>
              </a:rPr>
              <a:t>Development: </a:t>
            </a:r>
            <a:r>
              <a:rPr lang="en-US" dirty="0">
                <a:solidFill>
                  <a:schemeClr val="tx1">
                    <a:lumMod val="85000"/>
                    <a:lumOff val="15000"/>
                  </a:schemeClr>
                </a:solidFill>
              </a:rPr>
              <a:t>Walking __________ people across time in ways that move all the people involved – both the “_______________” and the “_________________” – closer to being in right relationship with God, self, others, and the rest of creation than they were before. </a:t>
            </a:r>
          </a:p>
          <a:p>
            <a:pPr marL="0" indent="0">
              <a:buNone/>
            </a:pPr>
            <a:endParaRPr lang="en-US" dirty="0">
              <a:solidFill>
                <a:schemeClr val="tx1">
                  <a:lumMod val="85000"/>
                  <a:lumOff val="15000"/>
                </a:schemeClr>
              </a:solidFill>
            </a:endParaRPr>
          </a:p>
          <a:p>
            <a:pPr lvl="1"/>
            <a:r>
              <a:rPr lang="en-US" dirty="0">
                <a:solidFill>
                  <a:schemeClr val="tx1">
                    <a:lumMod val="85000"/>
                    <a:lumOff val="15000"/>
                  </a:schemeClr>
                </a:solidFill>
              </a:rPr>
              <a:t>It avoids “________________ __________” and focuses on “______________________.”</a:t>
            </a:r>
          </a:p>
          <a:p>
            <a:pPr lvl="1"/>
            <a:r>
              <a:rPr lang="en-US" dirty="0">
                <a:solidFill>
                  <a:schemeClr val="tx1">
                    <a:lumMod val="85000"/>
                    <a:lumOff val="15000"/>
                  </a:schemeClr>
                </a:solidFill>
              </a:rPr>
              <a:t>Example: __________________________________________________________________________________________________________________</a:t>
            </a:r>
          </a:p>
          <a:p>
            <a:endParaRPr lang="en-US" dirty="0">
              <a:solidFill>
                <a:schemeClr val="tx1">
                  <a:lumMod val="85000"/>
                  <a:lumOff val="15000"/>
                </a:schemeClr>
              </a:solidFill>
            </a:endParaRPr>
          </a:p>
        </p:txBody>
      </p:sp>
      <p:sp>
        <p:nvSpPr>
          <p:cNvPr id="5" name="Title 1">
            <a:extLst>
              <a:ext uri="{FF2B5EF4-FFF2-40B4-BE49-F238E27FC236}">
                <a16:creationId xmlns:a16="http://schemas.microsoft.com/office/drawing/2014/main" id="{62D96A01-F40F-6A55-694E-FA10B9F16094}"/>
              </a:ext>
            </a:extLst>
          </p:cNvPr>
          <p:cNvSpPr txBox="1">
            <a:spLocks/>
          </p:cNvSpPr>
          <p:nvPr/>
        </p:nvSpPr>
        <p:spPr>
          <a:xfrm>
            <a:off x="215358" y="841720"/>
            <a:ext cx="2610655"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3600">
                <a:solidFill>
                  <a:srgbClr val="FFFFFF"/>
                </a:solidFill>
              </a:rPr>
              <a:t>Healthy Poverty Response</a:t>
            </a:r>
            <a:endParaRPr lang="en-US" sz="3600" dirty="0">
              <a:solidFill>
                <a:srgbClr val="FFFFFF"/>
              </a:solidFill>
            </a:endParaRPr>
          </a:p>
        </p:txBody>
      </p:sp>
      <p:pic>
        <p:nvPicPr>
          <p:cNvPr id="9" name="Picture 8">
            <a:extLst>
              <a:ext uri="{FF2B5EF4-FFF2-40B4-BE49-F238E27FC236}">
                <a16:creationId xmlns:a16="http://schemas.microsoft.com/office/drawing/2014/main" id="{1A77983D-B306-3517-967F-7C700E8E73CB}"/>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117523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F20580D-C669-2C65-4DDC-B1D2EDC7708B}"/>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FC4EF9-523C-D8EE-F14B-FF0EB8DA4AAE}"/>
              </a:ext>
            </a:extLst>
          </p:cNvPr>
          <p:cNvSpPr>
            <a:spLocks noGrp="1"/>
          </p:cNvSpPr>
          <p:nvPr>
            <p:ph idx="1"/>
          </p:nvPr>
        </p:nvSpPr>
        <p:spPr>
          <a:xfrm>
            <a:off x="3352800" y="114300"/>
            <a:ext cx="5366821" cy="4914900"/>
          </a:xfrm>
        </p:spPr>
        <p:txBody>
          <a:bodyPr anchor="ctr">
            <a:noAutofit/>
          </a:bodyPr>
          <a:lstStyle/>
          <a:p>
            <a:pPr marL="0" indent="0">
              <a:buNone/>
            </a:pPr>
            <a:r>
              <a:rPr lang="en-US" sz="2000" b="1" dirty="0">
                <a:solidFill>
                  <a:schemeClr val="tx1">
                    <a:lumMod val="85000"/>
                    <a:lumOff val="15000"/>
                  </a:schemeClr>
                </a:solidFill>
              </a:rPr>
              <a:t>Development (cont.)</a:t>
            </a:r>
          </a:p>
          <a:p>
            <a:pPr marL="0" indent="0">
              <a:buNone/>
            </a:pPr>
            <a:r>
              <a:rPr lang="en-US" sz="1400" dirty="0">
                <a:solidFill>
                  <a:schemeClr val="tx1">
                    <a:lumMod val="85000"/>
                    <a:lumOff val="15000"/>
                  </a:schemeClr>
                </a:solidFill>
              </a:rPr>
              <a:t>Key in development work – promote an empowering process. The ___________________ is what matters.</a:t>
            </a:r>
          </a:p>
          <a:p>
            <a:pPr marL="342900" lvl="1" indent="0">
              <a:buNone/>
            </a:pPr>
            <a:endParaRPr lang="en-US" sz="1400" dirty="0">
              <a:solidFill>
                <a:schemeClr val="tx1">
                  <a:lumMod val="85000"/>
                  <a:lumOff val="15000"/>
                </a:schemeClr>
              </a:solidFill>
            </a:endParaRPr>
          </a:p>
          <a:p>
            <a:pPr marL="342900" lvl="1" indent="0">
              <a:buNone/>
            </a:pPr>
            <a:r>
              <a:rPr lang="en-US" sz="1400" b="1" dirty="0">
                <a:solidFill>
                  <a:schemeClr val="tx1">
                    <a:lumMod val="85000"/>
                    <a:lumOff val="15000"/>
                  </a:schemeClr>
                </a:solidFill>
              </a:rPr>
              <a:t>Global Example – 2 short-term mission trips</a:t>
            </a:r>
          </a:p>
          <a:p>
            <a:pPr lvl="2"/>
            <a:r>
              <a:rPr lang="en-US" sz="1400" dirty="0">
                <a:solidFill>
                  <a:schemeClr val="tx1">
                    <a:lumMod val="85000"/>
                    <a:lumOff val="15000"/>
                  </a:schemeClr>
                </a:solidFill>
              </a:rPr>
              <a:t>Produce a ___________ – Build 3 houses and give away – Come back and celebrate – with photos, etc.</a:t>
            </a:r>
          </a:p>
          <a:p>
            <a:pPr lvl="2"/>
            <a:r>
              <a:rPr lang="en-US" sz="1400" dirty="0">
                <a:solidFill>
                  <a:schemeClr val="tx1">
                    <a:lumMod val="85000"/>
                    <a:lumOff val="15000"/>
                  </a:schemeClr>
                </a:solidFill>
              </a:rPr>
              <a:t>Empowering ___________ – Only go if asked; works with locals to build three homes and asks them, “how should we do it?” Build the homes with the locals, even though it isn’t a great plan; problem solve together. </a:t>
            </a:r>
          </a:p>
          <a:p>
            <a:pPr marL="342900" lvl="1" indent="0">
              <a:buNone/>
            </a:pPr>
            <a:r>
              <a:rPr lang="en-US" sz="1400" b="1" dirty="0">
                <a:solidFill>
                  <a:schemeClr val="tx1">
                    <a:lumMod val="85000"/>
                    <a:lumOff val="15000"/>
                  </a:schemeClr>
                </a:solidFill>
              </a:rPr>
              <a:t>Local Example – Christmas party</a:t>
            </a:r>
          </a:p>
          <a:p>
            <a:pPr lvl="2"/>
            <a:r>
              <a:rPr lang="en-US" sz="1400" dirty="0">
                <a:solidFill>
                  <a:schemeClr val="tx1">
                    <a:lumMod val="85000"/>
                    <a:lumOff val="15000"/>
                  </a:schemeClr>
                </a:solidFill>
              </a:rPr>
              <a:t>Prior – Give away gifts – ______________ was a toy we bought and gave away</a:t>
            </a:r>
          </a:p>
          <a:p>
            <a:pPr lvl="2"/>
            <a:r>
              <a:rPr lang="en-US" sz="1400" dirty="0">
                <a:solidFill>
                  <a:schemeClr val="tx1">
                    <a:lumMod val="85000"/>
                    <a:lumOff val="15000"/>
                  </a:schemeClr>
                </a:solidFill>
              </a:rPr>
              <a:t>After – Work with social worker to identify who is truly in need and then have parents attend classes, earning vouchers to buy gifts – __________________ of working with a family</a:t>
            </a:r>
          </a:p>
          <a:p>
            <a:endParaRPr lang="en-US" sz="1400" dirty="0">
              <a:solidFill>
                <a:schemeClr val="tx1">
                  <a:lumMod val="85000"/>
                  <a:lumOff val="15000"/>
                </a:schemeClr>
              </a:solidFill>
            </a:endParaRPr>
          </a:p>
        </p:txBody>
      </p:sp>
      <p:sp>
        <p:nvSpPr>
          <p:cNvPr id="5" name="Title 1">
            <a:extLst>
              <a:ext uri="{FF2B5EF4-FFF2-40B4-BE49-F238E27FC236}">
                <a16:creationId xmlns:a16="http://schemas.microsoft.com/office/drawing/2014/main" id="{F5B0D706-9DC9-0255-5C0B-6CFC6C8A56D5}"/>
              </a:ext>
            </a:extLst>
          </p:cNvPr>
          <p:cNvSpPr txBox="1">
            <a:spLocks/>
          </p:cNvSpPr>
          <p:nvPr/>
        </p:nvSpPr>
        <p:spPr>
          <a:xfrm>
            <a:off x="215358" y="841720"/>
            <a:ext cx="2610655"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3600">
                <a:solidFill>
                  <a:srgbClr val="FFFFFF"/>
                </a:solidFill>
              </a:rPr>
              <a:t>Healthy Poverty Response</a:t>
            </a:r>
            <a:endParaRPr lang="en-US" sz="3600" dirty="0">
              <a:solidFill>
                <a:srgbClr val="FFFFFF"/>
              </a:solidFill>
            </a:endParaRPr>
          </a:p>
        </p:txBody>
      </p:sp>
      <p:pic>
        <p:nvPicPr>
          <p:cNvPr id="9" name="Picture 8">
            <a:extLst>
              <a:ext uri="{FF2B5EF4-FFF2-40B4-BE49-F238E27FC236}">
                <a16:creationId xmlns:a16="http://schemas.microsoft.com/office/drawing/2014/main" id="{D0BB5369-3178-3965-58B5-C493BBF50E23}"/>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791281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667CBE-089A-4CB9-886A-8F56382CF532}"/>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421E00-C7A5-80A7-3605-CFEE5ADC7DF5}"/>
              </a:ext>
            </a:extLst>
          </p:cNvPr>
          <p:cNvSpPr>
            <a:spLocks noGrp="1"/>
          </p:cNvSpPr>
          <p:nvPr>
            <p:ph type="title"/>
          </p:nvPr>
        </p:nvSpPr>
        <p:spPr>
          <a:xfrm>
            <a:off x="275148" y="833815"/>
            <a:ext cx="2491076" cy="3475871"/>
          </a:xfrm>
          <a:ln w="25400" cap="sq">
            <a:noFill/>
            <a:miter lim="800000"/>
          </a:ln>
        </p:spPr>
        <p:txBody>
          <a:bodyPr anchor="ctr">
            <a:normAutofit/>
          </a:bodyPr>
          <a:lstStyle/>
          <a:p>
            <a:r>
              <a:rPr lang="en-US" sz="2800" dirty="0">
                <a:solidFill>
                  <a:srgbClr val="FFFFFF"/>
                </a:solidFill>
              </a:rPr>
              <a:t>Paternalism</a:t>
            </a:r>
          </a:p>
        </p:txBody>
      </p:sp>
      <p:sp>
        <p:nvSpPr>
          <p:cNvPr id="3" name="Content Placeholder 2">
            <a:extLst>
              <a:ext uri="{FF2B5EF4-FFF2-40B4-BE49-F238E27FC236}">
                <a16:creationId xmlns:a16="http://schemas.microsoft.com/office/drawing/2014/main" id="{E5D5A7A5-F559-A6CE-47EC-AEBD47A43433}"/>
              </a:ext>
            </a:extLst>
          </p:cNvPr>
          <p:cNvSpPr>
            <a:spLocks noGrp="1"/>
          </p:cNvSpPr>
          <p:nvPr>
            <p:ph idx="1"/>
          </p:nvPr>
        </p:nvSpPr>
        <p:spPr>
          <a:xfrm>
            <a:off x="3581400" y="833815"/>
            <a:ext cx="5138221" cy="3471206"/>
          </a:xfrm>
        </p:spPr>
        <p:txBody>
          <a:bodyPr anchor="ctr">
            <a:normAutofit fontScale="92500"/>
          </a:bodyPr>
          <a:lstStyle/>
          <a:p>
            <a:r>
              <a:rPr lang="en-US" dirty="0">
                <a:solidFill>
                  <a:schemeClr val="tx1">
                    <a:lumMod val="85000"/>
                    <a:lumOff val="15000"/>
                  </a:schemeClr>
                </a:solidFill>
              </a:rPr>
              <a:t>When we apply relief, rehabilitation, and development _____________________, we do more than just give people wrong things.</a:t>
            </a:r>
          </a:p>
          <a:p>
            <a:pPr marL="0" indent="0">
              <a:buNone/>
            </a:pPr>
            <a:endParaRPr lang="en-US" dirty="0">
              <a:solidFill>
                <a:schemeClr val="tx1">
                  <a:lumMod val="85000"/>
                  <a:lumOff val="15000"/>
                </a:schemeClr>
              </a:solidFill>
            </a:endParaRPr>
          </a:p>
          <a:p>
            <a:r>
              <a:rPr lang="en-US" dirty="0">
                <a:solidFill>
                  <a:schemeClr val="tx1">
                    <a:lumMod val="85000"/>
                    <a:lumOff val="15000"/>
                  </a:schemeClr>
                </a:solidFill>
              </a:rPr>
              <a:t>We set up a ______________________ dynamic of paternalism.</a:t>
            </a:r>
          </a:p>
          <a:p>
            <a:pPr marL="0" indent="0">
              <a:buNone/>
            </a:pPr>
            <a:endParaRPr lang="en-US" dirty="0">
              <a:solidFill>
                <a:schemeClr val="tx1">
                  <a:lumMod val="85000"/>
                  <a:lumOff val="15000"/>
                </a:schemeClr>
              </a:solidFill>
            </a:endParaRPr>
          </a:p>
          <a:p>
            <a:r>
              <a:rPr lang="en-US" dirty="0">
                <a:solidFill>
                  <a:schemeClr val="tx1">
                    <a:lumMod val="85000"/>
                    <a:lumOff val="15000"/>
                  </a:schemeClr>
                </a:solidFill>
              </a:rPr>
              <a:t>Paternalism Definition: __________________ doing things for people that they can do for _____________.</a:t>
            </a:r>
          </a:p>
        </p:txBody>
      </p:sp>
      <p:pic>
        <p:nvPicPr>
          <p:cNvPr id="5" name="Picture 4">
            <a:extLst>
              <a:ext uri="{FF2B5EF4-FFF2-40B4-BE49-F238E27FC236}">
                <a16:creationId xmlns:a16="http://schemas.microsoft.com/office/drawing/2014/main" id="{3389B241-D736-5C0B-7688-5C2752F33312}"/>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1349547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F3BC22-8DEF-3AE6-137E-3878CE399AA5}"/>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1AB1716-322C-8C5B-971A-679F020D504E}"/>
              </a:ext>
            </a:extLst>
          </p:cNvPr>
          <p:cNvSpPr>
            <a:spLocks noGrp="1"/>
          </p:cNvSpPr>
          <p:nvPr>
            <p:ph idx="1"/>
          </p:nvPr>
        </p:nvSpPr>
        <p:spPr>
          <a:xfrm>
            <a:off x="3505200" y="833815"/>
            <a:ext cx="5214421" cy="3966785"/>
          </a:xfrm>
        </p:spPr>
        <p:txBody>
          <a:bodyPr anchor="ctr">
            <a:normAutofit fontScale="77500" lnSpcReduction="20000"/>
          </a:bodyPr>
          <a:lstStyle/>
          <a:p>
            <a:pPr marL="0" indent="0">
              <a:buNone/>
            </a:pPr>
            <a:r>
              <a:rPr lang="en-US" sz="3100" dirty="0">
                <a:solidFill>
                  <a:schemeClr val="tx1">
                    <a:lumMod val="85000"/>
                    <a:lumOff val="15000"/>
                  </a:schemeClr>
                </a:solidFill>
              </a:rPr>
              <a:t>Types:</a:t>
            </a:r>
          </a:p>
          <a:p>
            <a:pPr marL="0" indent="0">
              <a:buNone/>
            </a:pPr>
            <a:endParaRPr lang="en-US" sz="3100" dirty="0">
              <a:solidFill>
                <a:schemeClr val="tx1">
                  <a:lumMod val="85000"/>
                  <a:lumOff val="15000"/>
                </a:schemeClr>
              </a:solidFill>
            </a:endParaRPr>
          </a:p>
          <a:p>
            <a:r>
              <a:rPr lang="en-US" dirty="0">
                <a:solidFill>
                  <a:schemeClr val="tx1">
                    <a:lumMod val="85000"/>
                    <a:lumOff val="15000"/>
                  </a:schemeClr>
                </a:solidFill>
              </a:rPr>
              <a:t>Resource – ______________________________________________________________________________________</a:t>
            </a:r>
          </a:p>
          <a:p>
            <a:r>
              <a:rPr lang="en-US" dirty="0">
                <a:solidFill>
                  <a:schemeClr val="tx1">
                    <a:lumMod val="85000"/>
                    <a:lumOff val="15000"/>
                  </a:schemeClr>
                </a:solidFill>
              </a:rPr>
              <a:t>Spiritual – ______________________________________________________________________________________</a:t>
            </a:r>
          </a:p>
          <a:p>
            <a:r>
              <a:rPr lang="en-US" dirty="0">
                <a:solidFill>
                  <a:schemeClr val="tx1">
                    <a:lumMod val="85000"/>
                    <a:lumOff val="15000"/>
                  </a:schemeClr>
                </a:solidFill>
              </a:rPr>
              <a:t>Knowledge – ______________________________________________________________________________________</a:t>
            </a:r>
          </a:p>
          <a:p>
            <a:r>
              <a:rPr lang="en-US" dirty="0">
                <a:solidFill>
                  <a:schemeClr val="tx1">
                    <a:lumMod val="85000"/>
                    <a:lumOff val="15000"/>
                  </a:schemeClr>
                </a:solidFill>
              </a:rPr>
              <a:t>Labor – ______________________________________________________________________________________</a:t>
            </a:r>
          </a:p>
          <a:p>
            <a:r>
              <a:rPr lang="en-US" dirty="0">
                <a:solidFill>
                  <a:schemeClr val="tx1">
                    <a:lumMod val="85000"/>
                    <a:lumOff val="15000"/>
                  </a:schemeClr>
                </a:solidFill>
              </a:rPr>
              <a:t>Managerial – ______________________________________________________________________________________</a:t>
            </a:r>
          </a:p>
          <a:p>
            <a:endParaRPr lang="en-US" dirty="0">
              <a:solidFill>
                <a:schemeClr val="tx1">
                  <a:lumMod val="85000"/>
                  <a:lumOff val="15000"/>
                </a:schemeClr>
              </a:solidFill>
            </a:endParaRPr>
          </a:p>
        </p:txBody>
      </p:sp>
      <p:sp>
        <p:nvSpPr>
          <p:cNvPr id="7" name="Title 1">
            <a:extLst>
              <a:ext uri="{FF2B5EF4-FFF2-40B4-BE49-F238E27FC236}">
                <a16:creationId xmlns:a16="http://schemas.microsoft.com/office/drawing/2014/main" id="{9C1D38D3-A6AC-B6BA-3D7A-35997943E78E}"/>
              </a:ext>
            </a:extLst>
          </p:cNvPr>
          <p:cNvSpPr txBox="1">
            <a:spLocks/>
          </p:cNvSpPr>
          <p:nvPr/>
        </p:nvSpPr>
        <p:spPr>
          <a:xfrm>
            <a:off x="275148" y="833815"/>
            <a:ext cx="2491076"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800" dirty="0">
                <a:solidFill>
                  <a:srgbClr val="FFFFFF"/>
                </a:solidFill>
              </a:rPr>
              <a:t>Paternalism</a:t>
            </a:r>
          </a:p>
        </p:txBody>
      </p:sp>
      <p:pic>
        <p:nvPicPr>
          <p:cNvPr id="9" name="Picture 8">
            <a:extLst>
              <a:ext uri="{FF2B5EF4-FFF2-40B4-BE49-F238E27FC236}">
                <a16:creationId xmlns:a16="http://schemas.microsoft.com/office/drawing/2014/main" id="{4F1C07E1-8280-15B7-7E2F-D75A16FDC5C8}"/>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036042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1CE6936-D7E8-3D4E-3829-857420328439}"/>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6AD543-17D0-182B-F502-C3C425BBD424}"/>
              </a:ext>
            </a:extLst>
          </p:cNvPr>
          <p:cNvSpPr>
            <a:spLocks noGrp="1"/>
          </p:cNvSpPr>
          <p:nvPr>
            <p:ph type="title"/>
          </p:nvPr>
        </p:nvSpPr>
        <p:spPr>
          <a:xfrm>
            <a:off x="237087" y="2126882"/>
            <a:ext cx="2789539" cy="885071"/>
          </a:xfrm>
          <a:ln w="25400" cap="sq">
            <a:noFill/>
            <a:miter lim="800000"/>
          </a:ln>
        </p:spPr>
        <p:txBody>
          <a:bodyPr anchor="ctr">
            <a:normAutofit/>
          </a:bodyPr>
          <a:lstStyle/>
          <a:p>
            <a:r>
              <a:rPr lang="en-US" sz="3200" dirty="0">
                <a:solidFill>
                  <a:srgbClr val="FFFFFF"/>
                </a:solidFill>
              </a:rPr>
              <a:t>Opener</a:t>
            </a:r>
          </a:p>
        </p:txBody>
      </p:sp>
      <p:sp>
        <p:nvSpPr>
          <p:cNvPr id="3" name="Content Placeholder 2">
            <a:extLst>
              <a:ext uri="{FF2B5EF4-FFF2-40B4-BE49-F238E27FC236}">
                <a16:creationId xmlns:a16="http://schemas.microsoft.com/office/drawing/2014/main" id="{209BCFFD-7647-B83B-E56F-9EFE0F6EAB45}"/>
              </a:ext>
            </a:extLst>
          </p:cNvPr>
          <p:cNvSpPr>
            <a:spLocks noGrp="1"/>
          </p:cNvSpPr>
          <p:nvPr>
            <p:ph idx="1"/>
          </p:nvPr>
        </p:nvSpPr>
        <p:spPr>
          <a:xfrm>
            <a:off x="3505200" y="1047750"/>
            <a:ext cx="5334000" cy="3471206"/>
          </a:xfrm>
        </p:spPr>
        <p:txBody>
          <a:bodyPr anchor="ctr">
            <a:noAutofit/>
          </a:bodyPr>
          <a:lstStyle/>
          <a:p>
            <a:pPr lvl="1">
              <a:lnSpc>
                <a:spcPct val="107000"/>
              </a:lnSpc>
              <a:spcBef>
                <a:spcPts val="0"/>
              </a:spcBef>
            </a:pPr>
            <a:r>
              <a:rPr lang="en-US" dirty="0">
                <a:ea typeface="Calibri" panose="020F0502020204030204" pitchFamily="34" charset="0"/>
                <a:cs typeface="Times New Roman" panose="02020603050405020304" pitchFamily="18" charset="0"/>
              </a:rPr>
              <a:t>Think about the under-resourced people in our community who have asked you or Northeast for financial assistance. Under what conditions would you give things or money to these people?</a:t>
            </a:r>
          </a:p>
          <a:p>
            <a:pPr marL="342900" lvl="1" indent="0">
              <a:lnSpc>
                <a:spcPct val="107000"/>
              </a:lnSpc>
              <a:spcBef>
                <a:spcPts val="0"/>
              </a:spcBef>
              <a:buNone/>
            </a:pPr>
            <a:endParaRPr lang="en-US" dirty="0">
              <a:ea typeface="Calibri" panose="020F0502020204030204" pitchFamily="34" charset="0"/>
              <a:cs typeface="Times New Roman" panose="02020603050405020304" pitchFamily="18" charset="0"/>
            </a:endParaRPr>
          </a:p>
          <a:p>
            <a:pPr lvl="1">
              <a:lnSpc>
                <a:spcPct val="107000"/>
              </a:lnSpc>
              <a:spcBef>
                <a:spcPts val="0"/>
              </a:spcBef>
            </a:pPr>
            <a:r>
              <a:rPr lang="en-US" dirty="0">
                <a:ea typeface="Calibri" panose="020F0502020204030204" pitchFamily="34" charset="0"/>
                <a:cs typeface="Times New Roman" panose="02020603050405020304" pitchFamily="18" charset="0"/>
              </a:rPr>
              <a:t>Think about any ministry to the materially poor that Northeast has conducted on a short-term mission trip. Under what conditions would you or Northeast give things or money to these people?</a:t>
            </a:r>
          </a:p>
          <a:p>
            <a:endParaRPr lang="en-US" sz="1800" dirty="0">
              <a:solidFill>
                <a:schemeClr val="tx1">
                  <a:lumMod val="85000"/>
                  <a:lumOff val="15000"/>
                </a:schemeClr>
              </a:solidFill>
            </a:endParaRPr>
          </a:p>
        </p:txBody>
      </p:sp>
      <p:pic>
        <p:nvPicPr>
          <p:cNvPr id="9" name="Picture 8">
            <a:extLst>
              <a:ext uri="{FF2B5EF4-FFF2-40B4-BE49-F238E27FC236}">
                <a16:creationId xmlns:a16="http://schemas.microsoft.com/office/drawing/2014/main" id="{FAD14905-1BAA-9134-7EEC-7C11416821CE}"/>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952856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FF7EAE1-0A2A-5C45-8C8C-4CEAF6527CC3}"/>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3091CC-960E-31C8-89F8-09E747B98AB5}"/>
              </a:ext>
            </a:extLst>
          </p:cNvPr>
          <p:cNvSpPr>
            <a:spLocks noGrp="1"/>
          </p:cNvSpPr>
          <p:nvPr>
            <p:ph type="title"/>
          </p:nvPr>
        </p:nvSpPr>
        <p:spPr>
          <a:xfrm>
            <a:off x="215358" y="833815"/>
            <a:ext cx="2610655" cy="3475871"/>
          </a:xfrm>
          <a:ln w="25400" cap="sq">
            <a:noFill/>
            <a:miter lim="800000"/>
          </a:ln>
        </p:spPr>
        <p:txBody>
          <a:bodyPr anchor="ctr">
            <a:normAutofit/>
          </a:bodyPr>
          <a:lstStyle/>
          <a:p>
            <a:r>
              <a:rPr lang="en-US" sz="2800" dirty="0">
                <a:solidFill>
                  <a:srgbClr val="FFFFFF"/>
                </a:solidFill>
              </a:rPr>
              <a:t>The Challenge of not being Paternal</a:t>
            </a:r>
          </a:p>
        </p:txBody>
      </p:sp>
      <p:sp>
        <p:nvSpPr>
          <p:cNvPr id="3" name="Content Placeholder 2">
            <a:extLst>
              <a:ext uri="{FF2B5EF4-FFF2-40B4-BE49-F238E27FC236}">
                <a16:creationId xmlns:a16="http://schemas.microsoft.com/office/drawing/2014/main" id="{F581624D-8DB3-051B-9CAE-1973F37EC3BB}"/>
              </a:ext>
            </a:extLst>
          </p:cNvPr>
          <p:cNvSpPr>
            <a:spLocks noGrp="1"/>
          </p:cNvSpPr>
          <p:nvPr>
            <p:ph idx="1"/>
          </p:nvPr>
        </p:nvSpPr>
        <p:spPr>
          <a:xfrm>
            <a:off x="3581400" y="833815"/>
            <a:ext cx="5138221" cy="3471206"/>
          </a:xfrm>
        </p:spPr>
        <p:txBody>
          <a:bodyPr anchor="ctr">
            <a:normAutofit/>
          </a:bodyPr>
          <a:lstStyle/>
          <a:p>
            <a:pPr marL="0" indent="0">
              <a:buNone/>
            </a:pPr>
            <a:r>
              <a:rPr lang="en-US" dirty="0">
                <a:solidFill>
                  <a:schemeClr val="tx1">
                    <a:lumMod val="85000"/>
                    <a:lumOff val="15000"/>
                  </a:schemeClr>
                </a:solidFill>
              </a:rPr>
              <a:t>Why would it be easier just to do things for people?</a:t>
            </a:r>
          </a:p>
          <a:p>
            <a:pPr marL="0" indent="0">
              <a:buNone/>
            </a:pPr>
            <a:r>
              <a:rPr lang="en-US" dirty="0">
                <a:solidFill>
                  <a:schemeClr val="tx1">
                    <a:lumMod val="85000"/>
                    <a:lumOff val="15000"/>
                  </a:schemeClr>
                </a:solidFill>
              </a:rPr>
              <a:t>____________________________________________________________________________________________________________________________________</a:t>
            </a:r>
          </a:p>
        </p:txBody>
      </p:sp>
      <p:pic>
        <p:nvPicPr>
          <p:cNvPr id="5" name="Picture 4">
            <a:extLst>
              <a:ext uri="{FF2B5EF4-FFF2-40B4-BE49-F238E27FC236}">
                <a16:creationId xmlns:a16="http://schemas.microsoft.com/office/drawing/2014/main" id="{9068CE67-340E-E57C-3EF5-6A9782706AE5}"/>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118660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BABC94-705B-EE12-6BF2-FE124CD8B16B}"/>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ADF535-AB28-D351-E0E8-9D8F466086AD}"/>
              </a:ext>
            </a:extLst>
          </p:cNvPr>
          <p:cNvSpPr>
            <a:spLocks noGrp="1"/>
          </p:cNvSpPr>
          <p:nvPr>
            <p:ph type="title"/>
          </p:nvPr>
        </p:nvSpPr>
        <p:spPr>
          <a:xfrm>
            <a:off x="301486" y="833814"/>
            <a:ext cx="2438400" cy="3475871"/>
          </a:xfrm>
          <a:ln w="25400" cap="sq">
            <a:noFill/>
            <a:miter lim="800000"/>
          </a:ln>
        </p:spPr>
        <p:txBody>
          <a:bodyPr anchor="ctr">
            <a:normAutofit/>
          </a:bodyPr>
          <a:lstStyle/>
          <a:p>
            <a:r>
              <a:rPr lang="en-US" sz="2800" dirty="0">
                <a:solidFill>
                  <a:srgbClr val="FFFFFF"/>
                </a:solidFill>
              </a:rPr>
              <a:t>Ministry Assessment</a:t>
            </a:r>
          </a:p>
        </p:txBody>
      </p:sp>
      <p:sp>
        <p:nvSpPr>
          <p:cNvPr id="3" name="Content Placeholder 2">
            <a:extLst>
              <a:ext uri="{FF2B5EF4-FFF2-40B4-BE49-F238E27FC236}">
                <a16:creationId xmlns:a16="http://schemas.microsoft.com/office/drawing/2014/main" id="{4EB7068E-2106-0E7B-09BE-C0CD43D6C981}"/>
              </a:ext>
            </a:extLst>
          </p:cNvPr>
          <p:cNvSpPr>
            <a:spLocks noGrp="1"/>
          </p:cNvSpPr>
          <p:nvPr>
            <p:ph idx="1"/>
          </p:nvPr>
        </p:nvSpPr>
        <p:spPr>
          <a:xfrm>
            <a:off x="3357726" y="833814"/>
            <a:ext cx="5290621" cy="3962400"/>
          </a:xfrm>
        </p:spPr>
        <p:txBody>
          <a:bodyPr anchor="ctr">
            <a:noAutofit/>
          </a:bodyPr>
          <a:lstStyle/>
          <a:p>
            <a:r>
              <a:rPr lang="en-US" sz="1600" dirty="0">
                <a:solidFill>
                  <a:schemeClr val="tx1">
                    <a:lumMod val="85000"/>
                    <a:lumOff val="15000"/>
                  </a:schemeClr>
                </a:solidFill>
              </a:rPr>
              <a:t>Make a list of the ministries that you have been involved in within the community and/or globally. Next to each ministry/trip, write whether they are providing relief, rehabilitation, or development.</a:t>
            </a:r>
          </a:p>
          <a:p>
            <a:pPr marL="0" indent="0">
              <a:buNone/>
            </a:pPr>
            <a:endParaRPr lang="en-US" sz="1600" dirty="0">
              <a:solidFill>
                <a:schemeClr val="tx1">
                  <a:lumMod val="85000"/>
                  <a:lumOff val="15000"/>
                </a:schemeClr>
              </a:solidFill>
            </a:endParaRPr>
          </a:p>
          <a:p>
            <a:r>
              <a:rPr lang="en-US" sz="1600" dirty="0">
                <a:solidFill>
                  <a:schemeClr val="tx1">
                    <a:lumMod val="85000"/>
                    <a:lumOff val="15000"/>
                  </a:schemeClr>
                </a:solidFill>
              </a:rPr>
              <a:t>Now, think about the materially poor individuals/communities each ministry is attempting to reach. Do their circumstances require relief, rehabilitation or development? Are your ministries providing the appropriate intervention? If not, what changes could you make to improve your approach</a:t>
            </a:r>
          </a:p>
          <a:p>
            <a:pPr marL="0" indent="0">
              <a:buNone/>
            </a:pPr>
            <a:endParaRPr lang="en-US" sz="1600" dirty="0">
              <a:solidFill>
                <a:schemeClr val="tx1">
                  <a:lumMod val="85000"/>
                  <a:lumOff val="15000"/>
                </a:schemeClr>
              </a:solidFill>
            </a:endParaRPr>
          </a:p>
          <a:p>
            <a:r>
              <a:rPr lang="en-US" sz="1600" dirty="0">
                <a:solidFill>
                  <a:schemeClr val="tx1">
                    <a:lumMod val="85000"/>
                    <a:lumOff val="15000"/>
                  </a:schemeClr>
                </a:solidFill>
              </a:rPr>
              <a:t>For the ministries you mentioned above, discuss whether any forms of paternalism make an appearance in your work. If so, in what ways could you modify the ministry to make it more effective and appropriate? </a:t>
            </a:r>
          </a:p>
          <a:p>
            <a:endParaRPr lang="en-US" sz="1600" dirty="0">
              <a:solidFill>
                <a:schemeClr val="tx1">
                  <a:lumMod val="85000"/>
                  <a:lumOff val="15000"/>
                </a:schemeClr>
              </a:solidFill>
            </a:endParaRPr>
          </a:p>
        </p:txBody>
      </p:sp>
      <p:pic>
        <p:nvPicPr>
          <p:cNvPr id="5" name="Picture 4">
            <a:extLst>
              <a:ext uri="{FF2B5EF4-FFF2-40B4-BE49-F238E27FC236}">
                <a16:creationId xmlns:a16="http://schemas.microsoft.com/office/drawing/2014/main" id="{F170E41B-4A6A-1FC5-C308-8A849AC64E37}"/>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707608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F680DC-DA65-1728-856C-7BBB61164799}"/>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73868F6-DAE1-6217-7AFA-9886E164C44D}"/>
              </a:ext>
            </a:extLst>
          </p:cNvPr>
          <p:cNvSpPr>
            <a:spLocks noGrp="1"/>
          </p:cNvSpPr>
          <p:nvPr>
            <p:ph idx="1"/>
          </p:nvPr>
        </p:nvSpPr>
        <p:spPr>
          <a:xfrm>
            <a:off x="3657600" y="1632300"/>
            <a:ext cx="5062021" cy="1874233"/>
          </a:xfrm>
        </p:spPr>
        <p:txBody>
          <a:bodyPr anchor="ctr">
            <a:normAutofit/>
          </a:bodyPr>
          <a:lstStyle/>
          <a:p>
            <a:pPr marL="0" indent="0">
              <a:lnSpc>
                <a:spcPct val="107000"/>
              </a:lnSpc>
              <a:spcBef>
                <a:spcPts val="0"/>
              </a:spcBef>
              <a:buNone/>
            </a:pPr>
            <a:r>
              <a:rPr lang="en-US" sz="2700" dirty="0">
                <a:ea typeface="Calibri" panose="020F0502020204030204" pitchFamily="34" charset="0"/>
                <a:cs typeface="Times New Roman" panose="02020603050405020304" pitchFamily="18" charset="0"/>
              </a:rPr>
              <a:t>Are your answers to the previous two questions the same or different? Why? </a:t>
            </a:r>
            <a:endParaRPr lang="en-US" sz="2300" dirty="0">
              <a:ea typeface="Calibri" panose="020F0502020204030204" pitchFamily="34" charset="0"/>
              <a:cs typeface="Times New Roman" panose="02020603050405020304" pitchFamily="18" charset="0"/>
            </a:endParaRPr>
          </a:p>
          <a:p>
            <a:pPr marL="0" indent="0">
              <a:buNone/>
            </a:pPr>
            <a:endParaRPr lang="en-US" sz="3600" dirty="0">
              <a:solidFill>
                <a:schemeClr val="tx1">
                  <a:lumMod val="85000"/>
                  <a:lumOff val="15000"/>
                </a:schemeClr>
              </a:solidFill>
            </a:endParaRPr>
          </a:p>
        </p:txBody>
      </p:sp>
      <p:sp>
        <p:nvSpPr>
          <p:cNvPr id="7" name="Title 1">
            <a:extLst>
              <a:ext uri="{FF2B5EF4-FFF2-40B4-BE49-F238E27FC236}">
                <a16:creationId xmlns:a16="http://schemas.microsoft.com/office/drawing/2014/main" id="{36DF87BD-4E96-8074-C282-0301E845F7A0}"/>
              </a:ext>
            </a:extLst>
          </p:cNvPr>
          <p:cNvSpPr>
            <a:spLocks noGrp="1"/>
          </p:cNvSpPr>
          <p:nvPr>
            <p:ph type="title"/>
          </p:nvPr>
        </p:nvSpPr>
        <p:spPr>
          <a:xfrm>
            <a:off x="237087" y="2126882"/>
            <a:ext cx="2789539" cy="885071"/>
          </a:xfrm>
          <a:ln w="25400" cap="sq">
            <a:noFill/>
            <a:miter lim="800000"/>
          </a:ln>
        </p:spPr>
        <p:txBody>
          <a:bodyPr anchor="ctr">
            <a:normAutofit/>
          </a:bodyPr>
          <a:lstStyle/>
          <a:p>
            <a:r>
              <a:rPr lang="en-US" sz="3200" dirty="0">
                <a:solidFill>
                  <a:srgbClr val="FFFFFF"/>
                </a:solidFill>
              </a:rPr>
              <a:t>Opener</a:t>
            </a:r>
          </a:p>
        </p:txBody>
      </p:sp>
      <p:pic>
        <p:nvPicPr>
          <p:cNvPr id="9" name="Picture 8">
            <a:extLst>
              <a:ext uri="{FF2B5EF4-FFF2-40B4-BE49-F238E27FC236}">
                <a16:creationId xmlns:a16="http://schemas.microsoft.com/office/drawing/2014/main" id="{C9D5F84A-7AFA-2B1B-5002-164ABB15A34B}"/>
              </a:ext>
            </a:extLst>
          </p:cNvPr>
          <p:cNvPicPr>
            <a:picLocks noChangeAspect="1"/>
          </p:cNvPicPr>
          <p:nvPr/>
        </p:nvPicPr>
        <p:blipFill>
          <a:blip r:embed="rId3"/>
          <a:stretch>
            <a:fillRect/>
          </a:stretch>
        </p:blipFill>
        <p:spPr>
          <a:xfrm>
            <a:off x="304800" y="4248150"/>
            <a:ext cx="609600" cy="609600"/>
          </a:xfrm>
          <a:prstGeom prst="rect">
            <a:avLst/>
          </a:prstGeom>
        </p:spPr>
      </p:pic>
    </p:spTree>
    <p:extLst>
      <p:ext uri="{BB962C8B-B14F-4D97-AF65-F5344CB8AC3E}">
        <p14:creationId xmlns:p14="http://schemas.microsoft.com/office/powerpoint/2010/main" val="2780977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96EA60-1433-EAAF-6249-0EFFF8657F01}"/>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C9E34B-9656-1747-5E65-0F2A9371258D}"/>
              </a:ext>
            </a:extLst>
          </p:cNvPr>
          <p:cNvSpPr>
            <a:spLocks noGrp="1"/>
          </p:cNvSpPr>
          <p:nvPr>
            <p:ph type="title"/>
          </p:nvPr>
        </p:nvSpPr>
        <p:spPr>
          <a:xfrm>
            <a:off x="251835" y="833814"/>
            <a:ext cx="2567565" cy="3475871"/>
          </a:xfrm>
          <a:ln w="25400" cap="sq">
            <a:noFill/>
            <a:miter lim="800000"/>
          </a:ln>
        </p:spPr>
        <p:txBody>
          <a:bodyPr anchor="ctr">
            <a:normAutofit/>
          </a:bodyPr>
          <a:lstStyle/>
          <a:p>
            <a:r>
              <a:rPr lang="en-US" sz="2400" dirty="0">
                <a:solidFill>
                  <a:srgbClr val="FFFFFF"/>
                </a:solidFill>
              </a:rPr>
              <a:t>The point:</a:t>
            </a:r>
            <a:br>
              <a:rPr lang="en-US" sz="2400" dirty="0">
                <a:solidFill>
                  <a:srgbClr val="FFFFFF"/>
                </a:solidFill>
              </a:rPr>
            </a:br>
            <a:br>
              <a:rPr lang="en-US" sz="2400" dirty="0">
                <a:solidFill>
                  <a:srgbClr val="FFFFFF"/>
                </a:solidFill>
              </a:rPr>
            </a:br>
            <a:r>
              <a:rPr lang="en-US" sz="2400" dirty="0">
                <a:solidFill>
                  <a:srgbClr val="FFFFFF"/>
                </a:solidFill>
              </a:rPr>
              <a:t>Not all poverty is created equal! </a:t>
            </a:r>
          </a:p>
        </p:txBody>
      </p:sp>
      <p:sp>
        <p:nvSpPr>
          <p:cNvPr id="3" name="Content Placeholder 2">
            <a:extLst>
              <a:ext uri="{FF2B5EF4-FFF2-40B4-BE49-F238E27FC236}">
                <a16:creationId xmlns:a16="http://schemas.microsoft.com/office/drawing/2014/main" id="{49453B78-9F63-D42B-3D62-17048C8C9ACB}"/>
              </a:ext>
            </a:extLst>
          </p:cNvPr>
          <p:cNvSpPr>
            <a:spLocks noGrp="1"/>
          </p:cNvSpPr>
          <p:nvPr>
            <p:ph idx="1"/>
          </p:nvPr>
        </p:nvSpPr>
        <p:spPr>
          <a:xfrm>
            <a:off x="3581400" y="1047750"/>
            <a:ext cx="5029200" cy="3471206"/>
          </a:xfrm>
        </p:spPr>
        <p:txBody>
          <a:bodyPr anchor="ctr">
            <a:normAutofit/>
          </a:bodyPr>
          <a:lstStyle/>
          <a:p>
            <a:pPr marL="0" indent="0">
              <a:buNone/>
            </a:pPr>
            <a:r>
              <a:rPr lang="en-US" sz="2000" dirty="0">
                <a:ea typeface="Calibri" panose="020F0502020204030204" pitchFamily="34" charset="0"/>
                <a:cs typeface="Times New Roman" panose="02020603050405020304" pitchFamily="18" charset="0"/>
              </a:rPr>
              <a:t>There is not a one-size-fits-all approach to poverty! You must understand the root cause of the poverty.</a:t>
            </a:r>
          </a:p>
          <a:p>
            <a:endParaRPr lang="en-US" sz="1500" dirty="0">
              <a:ea typeface="Calibri" panose="020F0502020204030204" pitchFamily="34" charset="0"/>
              <a:cs typeface="Times New Roman" panose="02020603050405020304" pitchFamily="18" charset="0"/>
            </a:endParaRPr>
          </a:p>
          <a:p>
            <a:pPr marL="0" indent="0">
              <a:buNone/>
            </a:pPr>
            <a:r>
              <a:rPr lang="en-US" sz="1500" b="1" dirty="0">
                <a:ea typeface="Calibri" panose="020F0502020204030204" pitchFamily="34" charset="0"/>
                <a:cs typeface="Times New Roman" panose="02020603050405020304" pitchFamily="18" charset="0"/>
              </a:rPr>
              <a:t>An Example:</a:t>
            </a:r>
          </a:p>
          <a:p>
            <a:pPr>
              <a:lnSpc>
                <a:spcPct val="107000"/>
              </a:lnSpc>
              <a:spcBef>
                <a:spcPts val="0"/>
              </a:spcBef>
            </a:pPr>
            <a:r>
              <a:rPr lang="en-US" sz="1500" dirty="0">
                <a:ea typeface="Calibri" panose="020F0502020204030204" pitchFamily="34" charset="0"/>
                <a:cs typeface="Times New Roman" panose="02020603050405020304" pitchFamily="18" charset="0"/>
              </a:rPr>
              <a:t>Eastern KY Flooding – lack food, water, clothing, and shelter</a:t>
            </a:r>
          </a:p>
          <a:p>
            <a:pPr>
              <a:lnSpc>
                <a:spcPct val="107000"/>
              </a:lnSpc>
              <a:spcBef>
                <a:spcPts val="0"/>
              </a:spcBef>
            </a:pPr>
            <a:r>
              <a:rPr lang="en-US" sz="1500" dirty="0">
                <a:ea typeface="Calibri" panose="020F0502020204030204" pitchFamily="34" charset="0"/>
                <a:cs typeface="Times New Roman" panose="02020603050405020304" pitchFamily="18" charset="0"/>
              </a:rPr>
              <a:t>Low-income community in our city with exact same issues – they need the same thing</a:t>
            </a:r>
          </a:p>
          <a:p>
            <a:pPr>
              <a:lnSpc>
                <a:spcPct val="107000"/>
              </a:lnSpc>
              <a:spcBef>
                <a:spcPts val="0"/>
              </a:spcBef>
            </a:pPr>
            <a:r>
              <a:rPr lang="en-US" sz="1500" dirty="0">
                <a:ea typeface="Calibri" panose="020F0502020204030204" pitchFamily="34" charset="0"/>
                <a:cs typeface="Times New Roman" panose="02020603050405020304" pitchFamily="18" charset="0"/>
              </a:rPr>
              <a:t>The obvious answer is to give both what they need. Right? </a:t>
            </a:r>
          </a:p>
          <a:p>
            <a:pPr marL="257175" indent="-257175">
              <a:lnSpc>
                <a:spcPct val="107000"/>
              </a:lnSpc>
              <a:spcBef>
                <a:spcPts val="0"/>
              </a:spcBef>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a:p>
            <a:endParaRPr lang="en-US" dirty="0">
              <a:solidFill>
                <a:schemeClr val="tx1">
                  <a:lumMod val="85000"/>
                  <a:lumOff val="15000"/>
                </a:schemeClr>
              </a:solidFill>
            </a:endParaRPr>
          </a:p>
        </p:txBody>
      </p:sp>
      <p:pic>
        <p:nvPicPr>
          <p:cNvPr id="6" name="Picture 5">
            <a:extLst>
              <a:ext uri="{FF2B5EF4-FFF2-40B4-BE49-F238E27FC236}">
                <a16:creationId xmlns:a16="http://schemas.microsoft.com/office/drawing/2014/main" id="{8777A9A7-73AF-3B79-2ACC-55E79162693E}"/>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84881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44CF84-EDC4-B334-635E-6EB0231BABA9}"/>
              </a:ext>
            </a:extLst>
          </p:cNvPr>
          <p:cNvSpPr>
            <a:spLocks noGrp="1"/>
          </p:cNvSpPr>
          <p:nvPr>
            <p:ph idx="1"/>
          </p:nvPr>
        </p:nvSpPr>
        <p:spPr>
          <a:xfrm>
            <a:off x="4038600" y="822558"/>
            <a:ext cx="3792059" cy="3471206"/>
          </a:xfrm>
        </p:spPr>
        <p:txBody>
          <a:bodyPr anchor="ctr">
            <a:normAutofit/>
          </a:bodyPr>
          <a:lstStyle/>
          <a:p>
            <a:pPr marL="0" indent="0">
              <a:buNone/>
            </a:pPr>
            <a:r>
              <a:rPr lang="en-US" dirty="0">
                <a:solidFill>
                  <a:schemeClr val="tx1">
                    <a:lumMod val="85000"/>
                    <a:lumOff val="15000"/>
                  </a:schemeClr>
                </a:solidFill>
              </a:rPr>
              <a:t>When we encounter poverty, we want to __________.</a:t>
            </a:r>
          </a:p>
          <a:p>
            <a:pPr marL="0" indent="0">
              <a:buNone/>
            </a:pPr>
            <a:r>
              <a:rPr lang="en-US" dirty="0">
                <a:solidFill>
                  <a:schemeClr val="tx1">
                    <a:lumMod val="85000"/>
                    <a:lumOff val="15000"/>
                  </a:schemeClr>
                </a:solidFill>
              </a:rPr>
              <a:t>Unfortunately, our good deeds can often _________.</a:t>
            </a:r>
          </a:p>
        </p:txBody>
      </p:sp>
      <p:sp>
        <p:nvSpPr>
          <p:cNvPr id="4" name="Rectangle 3">
            <a:extLst>
              <a:ext uri="{FF2B5EF4-FFF2-40B4-BE49-F238E27FC236}">
                <a16:creationId xmlns:a16="http://schemas.microsoft.com/office/drawing/2014/main" id="{2EFCD593-874F-420E-7014-ABA9F6292EC5}"/>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3ADD4F-0848-66D3-D3BD-2E2822920B81}"/>
              </a:ext>
            </a:extLst>
          </p:cNvPr>
          <p:cNvSpPr>
            <a:spLocks noGrp="1"/>
          </p:cNvSpPr>
          <p:nvPr>
            <p:ph type="title"/>
          </p:nvPr>
        </p:nvSpPr>
        <p:spPr>
          <a:xfrm>
            <a:off x="251835" y="833814"/>
            <a:ext cx="2789539" cy="3475871"/>
          </a:xfrm>
          <a:ln w="25400" cap="sq">
            <a:noFill/>
            <a:miter lim="800000"/>
          </a:ln>
        </p:spPr>
        <p:txBody>
          <a:bodyPr anchor="ctr">
            <a:normAutofit/>
          </a:bodyPr>
          <a:lstStyle/>
          <a:p>
            <a:r>
              <a:rPr lang="en-US" sz="2400" dirty="0">
                <a:solidFill>
                  <a:srgbClr val="FFFFFF"/>
                </a:solidFill>
              </a:rPr>
              <a:t>A Summary of some “When Helping Hurts” Principles</a:t>
            </a:r>
          </a:p>
        </p:txBody>
      </p:sp>
      <p:pic>
        <p:nvPicPr>
          <p:cNvPr id="7" name="Picture 6">
            <a:extLst>
              <a:ext uri="{FF2B5EF4-FFF2-40B4-BE49-F238E27FC236}">
                <a16:creationId xmlns:a16="http://schemas.microsoft.com/office/drawing/2014/main" id="{6159E2EF-1912-1048-4794-FBA88B13EF9B}"/>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45995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135EBA-79A9-4A8C-CC15-7FC9EFDC5AE1}"/>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055412-154A-620E-AF72-05A5189D5F96}"/>
              </a:ext>
            </a:extLst>
          </p:cNvPr>
          <p:cNvSpPr>
            <a:spLocks noGrp="1"/>
          </p:cNvSpPr>
          <p:nvPr>
            <p:ph idx="1"/>
          </p:nvPr>
        </p:nvSpPr>
        <p:spPr>
          <a:xfrm>
            <a:off x="3675556" y="361950"/>
            <a:ext cx="5158365" cy="4686300"/>
          </a:xfrm>
        </p:spPr>
        <p:txBody>
          <a:bodyPr anchor="ctr">
            <a:noAutofit/>
          </a:bodyPr>
          <a:lstStyle/>
          <a:p>
            <a:pPr marL="0" indent="0">
              <a:buNone/>
            </a:pPr>
            <a:r>
              <a:rPr lang="en-US" sz="1600" b="1" dirty="0">
                <a:solidFill>
                  <a:schemeClr val="tx1">
                    <a:lumMod val="85000"/>
                    <a:lumOff val="15000"/>
                  </a:schemeClr>
                </a:solidFill>
                <a:latin typeface="Bookmania Semibold" pitchFamily="2" charset="77"/>
              </a:rPr>
              <a:t>A different ________________ of poverty</a:t>
            </a:r>
          </a:p>
          <a:p>
            <a:pPr marL="0" indent="0">
              <a:buNone/>
            </a:pPr>
            <a:endParaRPr lang="en-US" sz="1400" b="1" dirty="0">
              <a:solidFill>
                <a:schemeClr val="tx1">
                  <a:lumMod val="85000"/>
                  <a:lumOff val="15000"/>
                </a:schemeClr>
              </a:solidFill>
              <a:latin typeface="Bookmania Semibold" pitchFamily="2" charset="77"/>
            </a:endParaRPr>
          </a:p>
          <a:p>
            <a:pPr marL="342900" lvl="1" indent="0">
              <a:buNone/>
            </a:pPr>
            <a:r>
              <a:rPr lang="en-US" sz="1400" dirty="0">
                <a:solidFill>
                  <a:schemeClr val="tx1">
                    <a:lumMod val="85000"/>
                    <a:lumOff val="15000"/>
                  </a:schemeClr>
                </a:solidFill>
              </a:rPr>
              <a:t>Most Americans define poverty in ___________ terms – a lack of income, health care, housing, food and wealth – a lack of some material thing. </a:t>
            </a:r>
          </a:p>
          <a:p>
            <a:pPr marL="342900" lvl="1" indent="0">
              <a:buNone/>
            </a:pPr>
            <a:endParaRPr lang="en-US" sz="1400" dirty="0">
              <a:solidFill>
                <a:schemeClr val="tx1">
                  <a:lumMod val="85000"/>
                  <a:lumOff val="15000"/>
                </a:schemeClr>
              </a:solidFill>
            </a:endParaRPr>
          </a:p>
          <a:p>
            <a:pPr marL="342900" lvl="1" indent="0">
              <a:buNone/>
            </a:pPr>
            <a:r>
              <a:rPr lang="en-US" sz="1400" dirty="0">
                <a:solidFill>
                  <a:schemeClr val="tx1">
                    <a:lumMod val="85000"/>
                    <a:lumOff val="15000"/>
                  </a:schemeClr>
                </a:solidFill>
              </a:rPr>
              <a:t>If we ask under-resourced people around the world: “what is poverty?”, they answer the question differently than most N. Americans – they tend to describe poverty in _____________, _____________, or _________________ terms (feel inferior, voice means nothing, feelings of shame, a belief that things can’t get better and so on). </a:t>
            </a:r>
          </a:p>
          <a:p>
            <a:pPr marL="342900" lvl="1" indent="0">
              <a:buNone/>
            </a:pPr>
            <a:endParaRPr lang="en-US" sz="1400" dirty="0">
              <a:solidFill>
                <a:schemeClr val="tx1">
                  <a:lumMod val="85000"/>
                  <a:lumOff val="15000"/>
                </a:schemeClr>
              </a:solidFill>
            </a:endParaRPr>
          </a:p>
          <a:p>
            <a:pPr marL="342900" lvl="1" indent="0">
              <a:buNone/>
            </a:pPr>
            <a:r>
              <a:rPr lang="en-US" sz="1400" dirty="0">
                <a:solidFill>
                  <a:schemeClr val="tx1">
                    <a:lumMod val="85000"/>
                    <a:lumOff val="15000"/>
                  </a:schemeClr>
                </a:solidFill>
              </a:rPr>
              <a:t>This is not simply an academic question: the way we _______________ poverty determines the ________________________ that we use to alleviate poverty. </a:t>
            </a:r>
          </a:p>
          <a:p>
            <a:pPr marL="342900" lvl="1" indent="0">
              <a:buNone/>
            </a:pPr>
            <a:endParaRPr lang="en-US" sz="1400" dirty="0">
              <a:solidFill>
                <a:schemeClr val="tx1">
                  <a:lumMod val="85000"/>
                  <a:lumOff val="15000"/>
                </a:schemeClr>
              </a:solidFill>
            </a:endParaRPr>
          </a:p>
          <a:p>
            <a:pPr marL="342900" lvl="1" indent="0">
              <a:buNone/>
            </a:pPr>
            <a:r>
              <a:rPr lang="en-US" sz="1400" dirty="0">
                <a:solidFill>
                  <a:schemeClr val="tx1">
                    <a:lumMod val="85000"/>
                    <a:lumOff val="15000"/>
                  </a:schemeClr>
                </a:solidFill>
              </a:rPr>
              <a:t>Must treat underlying ____________ - Treating the _______________ of poverty instead of the underlying _______________ can result in disaster</a:t>
            </a:r>
          </a:p>
          <a:p>
            <a:pPr marL="385763" indent="-385763">
              <a:buFont typeface="+mj-lt"/>
              <a:buAutoNum type="romanUcPeriod"/>
            </a:pPr>
            <a:endParaRPr lang="en-US" sz="1400" dirty="0">
              <a:solidFill>
                <a:schemeClr val="tx1">
                  <a:lumMod val="85000"/>
                  <a:lumOff val="15000"/>
                </a:schemeClr>
              </a:solidFill>
            </a:endParaRPr>
          </a:p>
        </p:txBody>
      </p:sp>
      <p:sp>
        <p:nvSpPr>
          <p:cNvPr id="9" name="Title 1">
            <a:extLst>
              <a:ext uri="{FF2B5EF4-FFF2-40B4-BE49-F238E27FC236}">
                <a16:creationId xmlns:a16="http://schemas.microsoft.com/office/drawing/2014/main" id="{777CE9C1-D2BC-6979-A3AB-B7CF7717814D}"/>
              </a:ext>
            </a:extLst>
          </p:cNvPr>
          <p:cNvSpPr txBox="1">
            <a:spLocks/>
          </p:cNvSpPr>
          <p:nvPr/>
        </p:nvSpPr>
        <p:spPr>
          <a:xfrm>
            <a:off x="251835" y="833814"/>
            <a:ext cx="2789539"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400" dirty="0">
                <a:solidFill>
                  <a:srgbClr val="FFFFFF"/>
                </a:solidFill>
              </a:rPr>
              <a:t>A Summary of some “When Helping Hurts” Principles</a:t>
            </a:r>
          </a:p>
        </p:txBody>
      </p:sp>
      <p:pic>
        <p:nvPicPr>
          <p:cNvPr id="11" name="Picture 10">
            <a:extLst>
              <a:ext uri="{FF2B5EF4-FFF2-40B4-BE49-F238E27FC236}">
                <a16:creationId xmlns:a16="http://schemas.microsoft.com/office/drawing/2014/main" id="{58B547A4-10E3-2817-4A94-27311FAD22A1}"/>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33572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20741C0-40EE-7278-C97E-DF144528243E}"/>
              </a:ext>
            </a:extLst>
          </p:cNvPr>
          <p:cNvPicPr>
            <a:picLocks noChangeAspect="1"/>
          </p:cNvPicPr>
          <p:nvPr/>
        </p:nvPicPr>
        <p:blipFill>
          <a:blip r:embed="rId3"/>
          <a:stretch>
            <a:fillRect/>
          </a:stretch>
        </p:blipFill>
        <p:spPr>
          <a:xfrm>
            <a:off x="3021707" y="581711"/>
            <a:ext cx="6342747" cy="3980075"/>
          </a:xfrm>
          <a:prstGeom prst="rect">
            <a:avLst/>
          </a:prstGeom>
        </p:spPr>
      </p:pic>
      <p:sp>
        <p:nvSpPr>
          <p:cNvPr id="5" name="Rectangle 4">
            <a:extLst>
              <a:ext uri="{FF2B5EF4-FFF2-40B4-BE49-F238E27FC236}">
                <a16:creationId xmlns:a16="http://schemas.microsoft.com/office/drawing/2014/main" id="{4821AD03-48E5-A024-B8FD-A5C3B6E5CF31}"/>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13A98F5-3766-907C-4CE2-5C8DB2DE53DA}"/>
              </a:ext>
            </a:extLst>
          </p:cNvPr>
          <p:cNvSpPr>
            <a:spLocks noGrp="1"/>
          </p:cNvSpPr>
          <p:nvPr>
            <p:ph idx="1"/>
          </p:nvPr>
        </p:nvSpPr>
        <p:spPr>
          <a:xfrm>
            <a:off x="369086" y="3062977"/>
            <a:ext cx="2313031" cy="1386839"/>
          </a:xfrm>
        </p:spPr>
        <p:txBody>
          <a:bodyPr>
            <a:normAutofit/>
          </a:bodyPr>
          <a:lstStyle/>
          <a:p>
            <a:r>
              <a:rPr lang="en-US" sz="1800" dirty="0">
                <a:solidFill>
                  <a:srgbClr val="FFFFFF"/>
                </a:solidFill>
              </a:rPr>
              <a:t>Four key Relationships </a:t>
            </a:r>
          </a:p>
          <a:p>
            <a:pPr marL="0" indent="0">
              <a:buNone/>
            </a:pPr>
            <a:endParaRPr lang="en-US" sz="1125" dirty="0">
              <a:solidFill>
                <a:srgbClr val="FFFFFF"/>
              </a:solidFill>
            </a:endParaRPr>
          </a:p>
        </p:txBody>
      </p:sp>
      <p:sp>
        <p:nvSpPr>
          <p:cNvPr id="8" name="Title 1">
            <a:extLst>
              <a:ext uri="{FF2B5EF4-FFF2-40B4-BE49-F238E27FC236}">
                <a16:creationId xmlns:a16="http://schemas.microsoft.com/office/drawing/2014/main" id="{BD4E1764-A4FA-D8A8-7F17-B61BE0B04BEA}"/>
              </a:ext>
            </a:extLst>
          </p:cNvPr>
          <p:cNvSpPr txBox="1">
            <a:spLocks/>
          </p:cNvSpPr>
          <p:nvPr/>
        </p:nvSpPr>
        <p:spPr>
          <a:xfrm>
            <a:off x="256751" y="438150"/>
            <a:ext cx="2789539"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400" dirty="0">
                <a:solidFill>
                  <a:srgbClr val="FFFFFF"/>
                </a:solidFill>
              </a:rPr>
              <a:t>A Summary of some “When Helping Hurts” Principles</a:t>
            </a:r>
          </a:p>
        </p:txBody>
      </p:sp>
      <p:pic>
        <p:nvPicPr>
          <p:cNvPr id="9" name="Picture 8">
            <a:extLst>
              <a:ext uri="{FF2B5EF4-FFF2-40B4-BE49-F238E27FC236}">
                <a16:creationId xmlns:a16="http://schemas.microsoft.com/office/drawing/2014/main" id="{7B80F184-DA8B-24A5-3B5A-D1F46A90B07B}"/>
              </a:ext>
            </a:extLst>
          </p:cNvPr>
          <p:cNvPicPr>
            <a:picLocks noChangeAspect="1"/>
          </p:cNvPicPr>
          <p:nvPr/>
        </p:nvPicPr>
        <p:blipFill>
          <a:blip r:embed="rId4"/>
          <a:stretch>
            <a:fillRect/>
          </a:stretch>
        </p:blipFill>
        <p:spPr>
          <a:xfrm>
            <a:off x="304800" y="4271306"/>
            <a:ext cx="609600" cy="609600"/>
          </a:xfrm>
          <a:prstGeom prst="rect">
            <a:avLst/>
          </a:prstGeom>
        </p:spPr>
      </p:pic>
    </p:spTree>
    <p:extLst>
      <p:ext uri="{BB962C8B-B14F-4D97-AF65-F5344CB8AC3E}">
        <p14:creationId xmlns:p14="http://schemas.microsoft.com/office/powerpoint/2010/main" val="308016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B5C2AB-21A5-CD7E-5AE0-E9A84F803A36}"/>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0FDD7E9-1EAA-4F26-061B-2E11A94823DF}"/>
              </a:ext>
            </a:extLst>
          </p:cNvPr>
          <p:cNvSpPr>
            <a:spLocks noGrp="1"/>
          </p:cNvSpPr>
          <p:nvPr>
            <p:ph idx="1"/>
          </p:nvPr>
        </p:nvSpPr>
        <p:spPr>
          <a:xfrm>
            <a:off x="3447242" y="838479"/>
            <a:ext cx="5310765" cy="3471206"/>
          </a:xfrm>
        </p:spPr>
        <p:txBody>
          <a:bodyPr anchor="ctr">
            <a:normAutofit/>
          </a:bodyPr>
          <a:lstStyle/>
          <a:p>
            <a:pPr marL="0" indent="0">
              <a:buNone/>
            </a:pPr>
            <a:r>
              <a:rPr lang="en-US" b="1" dirty="0">
                <a:solidFill>
                  <a:schemeClr val="tx1">
                    <a:lumMod val="85000"/>
                    <a:lumOff val="15000"/>
                  </a:schemeClr>
                </a:solidFill>
                <a:latin typeface="Bookmania Semibold" pitchFamily="2" charset="77"/>
              </a:rPr>
              <a:t>Definition/Foundational Nature of Poverty</a:t>
            </a:r>
          </a:p>
          <a:p>
            <a:pPr marL="0" indent="0">
              <a:buNone/>
            </a:pPr>
            <a:endParaRPr lang="en-US" b="1" dirty="0">
              <a:solidFill>
                <a:schemeClr val="tx1">
                  <a:lumMod val="85000"/>
                  <a:lumOff val="15000"/>
                </a:schemeClr>
              </a:solidFill>
              <a:latin typeface="Bookmania Semibold" pitchFamily="2" charset="77"/>
            </a:endParaRPr>
          </a:p>
          <a:p>
            <a:pPr marL="0" indent="0">
              <a:buNone/>
            </a:pPr>
            <a:r>
              <a:rPr lang="en-US" dirty="0">
                <a:solidFill>
                  <a:schemeClr val="tx1">
                    <a:lumMod val="85000"/>
                    <a:lumOff val="15000"/>
                  </a:schemeClr>
                </a:solidFill>
              </a:rPr>
              <a:t>Poverty is the result of </a:t>
            </a:r>
            <a:r>
              <a:rPr lang="en-US" u="sng" dirty="0">
                <a:solidFill>
                  <a:schemeClr val="tx1">
                    <a:lumMod val="85000"/>
                    <a:lumOff val="15000"/>
                  </a:schemeClr>
                </a:solidFill>
              </a:rPr>
              <a:t>relationships</a:t>
            </a:r>
            <a:r>
              <a:rPr lang="en-US" dirty="0">
                <a:solidFill>
                  <a:schemeClr val="tx1">
                    <a:lumMod val="85000"/>
                    <a:lumOff val="15000"/>
                  </a:schemeClr>
                </a:solidFill>
              </a:rPr>
              <a:t> that:</a:t>
            </a:r>
          </a:p>
          <a:p>
            <a:pPr lvl="2"/>
            <a:endParaRPr lang="en-US" dirty="0">
              <a:solidFill>
                <a:schemeClr val="tx1">
                  <a:lumMod val="85000"/>
                  <a:lumOff val="15000"/>
                </a:schemeClr>
              </a:solidFill>
            </a:endParaRPr>
          </a:p>
          <a:p>
            <a:pPr lvl="2"/>
            <a:r>
              <a:rPr lang="en-US" dirty="0">
                <a:solidFill>
                  <a:schemeClr val="tx1">
                    <a:lumMod val="85000"/>
                    <a:lumOff val="15000"/>
                  </a:schemeClr>
                </a:solidFill>
              </a:rPr>
              <a:t>Do not work</a:t>
            </a:r>
          </a:p>
          <a:p>
            <a:pPr lvl="2"/>
            <a:r>
              <a:rPr lang="en-US" dirty="0">
                <a:solidFill>
                  <a:schemeClr val="tx1">
                    <a:lumMod val="85000"/>
                    <a:lumOff val="15000"/>
                  </a:schemeClr>
                </a:solidFill>
              </a:rPr>
              <a:t>That are not just</a:t>
            </a:r>
          </a:p>
          <a:p>
            <a:pPr lvl="2"/>
            <a:r>
              <a:rPr lang="en-US" dirty="0">
                <a:solidFill>
                  <a:schemeClr val="tx1">
                    <a:lumMod val="85000"/>
                    <a:lumOff val="15000"/>
                  </a:schemeClr>
                </a:solidFill>
              </a:rPr>
              <a:t>That are not for life</a:t>
            </a:r>
          </a:p>
          <a:p>
            <a:pPr lvl="2"/>
            <a:r>
              <a:rPr lang="en-US" dirty="0">
                <a:solidFill>
                  <a:schemeClr val="tx1">
                    <a:lumMod val="85000"/>
                    <a:lumOff val="15000"/>
                  </a:schemeClr>
                </a:solidFill>
              </a:rPr>
              <a:t>That are not harmonious or enjoyable</a:t>
            </a:r>
          </a:p>
          <a:p>
            <a:pPr marL="685800" lvl="2" indent="0">
              <a:buNone/>
            </a:pPr>
            <a:endParaRPr lang="en-US" b="1" dirty="0">
              <a:solidFill>
                <a:schemeClr val="tx1">
                  <a:lumMod val="85000"/>
                  <a:lumOff val="15000"/>
                </a:schemeClr>
              </a:solidFill>
            </a:endParaRPr>
          </a:p>
          <a:p>
            <a:pPr marL="0" indent="0">
              <a:buNone/>
            </a:pPr>
            <a:r>
              <a:rPr lang="en-US" b="1" dirty="0">
                <a:solidFill>
                  <a:schemeClr val="tx1">
                    <a:lumMod val="85000"/>
                    <a:lumOff val="15000"/>
                  </a:schemeClr>
                </a:solidFill>
              </a:rPr>
              <a:t>Poverty is the absence of </a:t>
            </a:r>
            <a:r>
              <a:rPr lang="en-US" b="1" u="sng" dirty="0">
                <a:solidFill>
                  <a:schemeClr val="tx1">
                    <a:lumMod val="85000"/>
                    <a:lumOff val="15000"/>
                  </a:schemeClr>
                </a:solidFill>
              </a:rPr>
              <a:t>shalom</a:t>
            </a:r>
            <a:r>
              <a:rPr lang="en-US" b="1" dirty="0">
                <a:solidFill>
                  <a:schemeClr val="tx1">
                    <a:lumMod val="85000"/>
                    <a:lumOff val="15000"/>
                  </a:schemeClr>
                </a:solidFill>
              </a:rPr>
              <a:t> in all its meanings.</a:t>
            </a:r>
          </a:p>
        </p:txBody>
      </p:sp>
      <p:sp>
        <p:nvSpPr>
          <p:cNvPr id="7" name="Title 1">
            <a:extLst>
              <a:ext uri="{FF2B5EF4-FFF2-40B4-BE49-F238E27FC236}">
                <a16:creationId xmlns:a16="http://schemas.microsoft.com/office/drawing/2014/main" id="{FA3D4E90-D630-37E8-9670-BBE4FC178CFF}"/>
              </a:ext>
            </a:extLst>
          </p:cNvPr>
          <p:cNvSpPr txBox="1">
            <a:spLocks/>
          </p:cNvSpPr>
          <p:nvPr/>
        </p:nvSpPr>
        <p:spPr>
          <a:xfrm>
            <a:off x="251835" y="833814"/>
            <a:ext cx="2789539"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400" dirty="0">
                <a:solidFill>
                  <a:srgbClr val="FFFFFF"/>
                </a:solidFill>
              </a:rPr>
              <a:t>A Summary of some “When Helping Hurts” Principles</a:t>
            </a:r>
          </a:p>
        </p:txBody>
      </p:sp>
      <p:pic>
        <p:nvPicPr>
          <p:cNvPr id="9" name="Picture 8">
            <a:extLst>
              <a:ext uri="{FF2B5EF4-FFF2-40B4-BE49-F238E27FC236}">
                <a16:creationId xmlns:a16="http://schemas.microsoft.com/office/drawing/2014/main" id="{490F9C87-0EEF-4986-75A6-E73073742AA1}"/>
              </a:ext>
            </a:extLst>
          </p:cNvPr>
          <p:cNvPicPr>
            <a:picLocks noChangeAspect="1"/>
          </p:cNvPicPr>
          <p:nvPr/>
        </p:nvPicPr>
        <p:blipFill>
          <a:blip r:embed="rId2"/>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623198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1EBDFA-60EB-8815-EDA8-9F591B7C862F}"/>
              </a:ext>
            </a:extLst>
          </p:cNvPr>
          <p:cNvSpPr/>
          <p:nvPr/>
        </p:nvSpPr>
        <p:spPr>
          <a:xfrm>
            <a:off x="-1" y="0"/>
            <a:ext cx="3041375" cy="51435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64C79B5-0913-26D6-5A39-081C019D61D9}"/>
              </a:ext>
            </a:extLst>
          </p:cNvPr>
          <p:cNvSpPr>
            <a:spLocks noGrp="1"/>
          </p:cNvSpPr>
          <p:nvPr>
            <p:ph idx="1"/>
          </p:nvPr>
        </p:nvSpPr>
        <p:spPr>
          <a:xfrm>
            <a:off x="3505200" y="833815"/>
            <a:ext cx="5214421" cy="3471206"/>
          </a:xfrm>
        </p:spPr>
        <p:txBody>
          <a:bodyPr anchor="ctr">
            <a:normAutofit/>
          </a:bodyPr>
          <a:lstStyle/>
          <a:p>
            <a:pPr marL="0" indent="0">
              <a:buNone/>
            </a:pPr>
            <a:r>
              <a:rPr lang="en-US" b="1" dirty="0">
                <a:solidFill>
                  <a:schemeClr val="tx1">
                    <a:lumMod val="85000"/>
                    <a:lumOff val="15000"/>
                  </a:schemeClr>
                </a:solidFill>
                <a:latin typeface="Bookmania Semibold" pitchFamily="2" charset="77"/>
              </a:rPr>
              <a:t>Poverty Alleviation</a:t>
            </a:r>
          </a:p>
          <a:p>
            <a:pPr marL="342900" lvl="1" indent="0">
              <a:buNone/>
            </a:pPr>
            <a:r>
              <a:rPr lang="en-US" dirty="0">
                <a:solidFill>
                  <a:schemeClr val="tx1">
                    <a:lumMod val="85000"/>
                    <a:lumOff val="15000"/>
                  </a:schemeClr>
                </a:solidFill>
              </a:rPr>
              <a:t>Poverty alleviation is the ministry of _______________________: moving people closer to glorifying God by living in right relationship with:</a:t>
            </a:r>
          </a:p>
          <a:p>
            <a:pPr lvl="2"/>
            <a:r>
              <a:rPr lang="en-US" dirty="0">
                <a:solidFill>
                  <a:schemeClr val="tx1">
                    <a:lumMod val="85000"/>
                    <a:lumOff val="15000"/>
                  </a:schemeClr>
                </a:solidFill>
              </a:rPr>
              <a:t>__________________________</a:t>
            </a:r>
          </a:p>
          <a:p>
            <a:pPr lvl="2"/>
            <a:r>
              <a:rPr lang="en-US" dirty="0">
                <a:solidFill>
                  <a:schemeClr val="tx1">
                    <a:lumMod val="85000"/>
                    <a:lumOff val="15000"/>
                  </a:schemeClr>
                </a:solidFill>
              </a:rPr>
              <a:t>__________________________</a:t>
            </a:r>
          </a:p>
          <a:p>
            <a:pPr lvl="2"/>
            <a:r>
              <a:rPr lang="en-US" dirty="0">
                <a:solidFill>
                  <a:schemeClr val="tx1">
                    <a:lumMod val="85000"/>
                    <a:lumOff val="15000"/>
                  </a:schemeClr>
                </a:solidFill>
              </a:rPr>
              <a:t>__________________________</a:t>
            </a:r>
          </a:p>
          <a:p>
            <a:pPr lvl="2"/>
            <a:r>
              <a:rPr lang="en-US" dirty="0">
                <a:solidFill>
                  <a:schemeClr val="tx1">
                    <a:lumMod val="85000"/>
                    <a:lumOff val="15000"/>
                  </a:schemeClr>
                </a:solidFill>
              </a:rPr>
              <a:t>__________________________ </a:t>
            </a:r>
          </a:p>
        </p:txBody>
      </p:sp>
      <p:sp>
        <p:nvSpPr>
          <p:cNvPr id="7" name="Title 1">
            <a:extLst>
              <a:ext uri="{FF2B5EF4-FFF2-40B4-BE49-F238E27FC236}">
                <a16:creationId xmlns:a16="http://schemas.microsoft.com/office/drawing/2014/main" id="{56FB53F3-3A37-003E-5D95-B7F0BD71E41F}"/>
              </a:ext>
            </a:extLst>
          </p:cNvPr>
          <p:cNvSpPr txBox="1">
            <a:spLocks/>
          </p:cNvSpPr>
          <p:nvPr/>
        </p:nvSpPr>
        <p:spPr>
          <a:xfrm>
            <a:off x="251835" y="833814"/>
            <a:ext cx="2789539" cy="3475871"/>
          </a:xfrm>
          <a:prstGeom prst="rect">
            <a:avLst/>
          </a:prstGeom>
          <a:ln w="25400" cap="sq">
            <a:noFill/>
            <a:miter lim="800000"/>
          </a:ln>
        </p:spPr>
        <p:txBody>
          <a:bodyPr vert="horz" lIns="91440" tIns="45720" rIns="91440" bIns="45720" rtlCol="0" anchor="ctr">
            <a:normAutofit/>
          </a:bodyPr>
          <a:lstStyle>
            <a:lvl1pPr algn="l" defTabSz="685800" rtl="0" eaLnBrk="1" latinLnBrk="0" hangingPunct="1">
              <a:lnSpc>
                <a:spcPct val="90000"/>
              </a:lnSpc>
              <a:spcBef>
                <a:spcPct val="0"/>
              </a:spcBef>
              <a:buNone/>
              <a:defRPr sz="3300" b="1" i="0" kern="1200">
                <a:solidFill>
                  <a:schemeClr val="tx1"/>
                </a:solidFill>
                <a:latin typeface="Bookmania Semibold" pitchFamily="2" charset="77"/>
                <a:ea typeface="+mj-ea"/>
                <a:cs typeface="+mj-cs"/>
              </a:defRPr>
            </a:lvl1pPr>
          </a:lstStyle>
          <a:p>
            <a:r>
              <a:rPr lang="en-US" sz="2400" dirty="0">
                <a:solidFill>
                  <a:srgbClr val="FFFFFF"/>
                </a:solidFill>
              </a:rPr>
              <a:t>A Summary of some “When Helping Hurts” Principles</a:t>
            </a:r>
          </a:p>
        </p:txBody>
      </p:sp>
      <p:pic>
        <p:nvPicPr>
          <p:cNvPr id="9" name="Picture 8">
            <a:extLst>
              <a:ext uri="{FF2B5EF4-FFF2-40B4-BE49-F238E27FC236}">
                <a16:creationId xmlns:a16="http://schemas.microsoft.com/office/drawing/2014/main" id="{B072A0D0-4DBC-CC9F-883D-D1BECD587988}"/>
              </a:ext>
            </a:extLst>
          </p:cNvPr>
          <p:cNvPicPr>
            <a:picLocks noChangeAspect="1"/>
          </p:cNvPicPr>
          <p:nvPr/>
        </p:nvPicPr>
        <p:blipFill>
          <a:blip r:embed="rId3"/>
          <a:stretch>
            <a:fillRect/>
          </a:stretch>
        </p:blipFill>
        <p:spPr>
          <a:xfrm>
            <a:off x="304800" y="4271306"/>
            <a:ext cx="609600" cy="609600"/>
          </a:xfrm>
          <a:prstGeom prst="rect">
            <a:avLst/>
          </a:prstGeom>
        </p:spPr>
      </p:pic>
    </p:spTree>
    <p:extLst>
      <p:ext uri="{BB962C8B-B14F-4D97-AF65-F5344CB8AC3E}">
        <p14:creationId xmlns:p14="http://schemas.microsoft.com/office/powerpoint/2010/main" val="227110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ortheast Theme">
  <a:themeElements>
    <a:clrScheme name="Custom 2">
      <a:dk1>
        <a:srgbClr val="3B3E3C"/>
      </a:dk1>
      <a:lt1>
        <a:srgbClr val="FFFFFF"/>
      </a:lt1>
      <a:dk2>
        <a:srgbClr val="F3F0EB"/>
      </a:dk2>
      <a:lt2>
        <a:srgbClr val="FFFFFF"/>
      </a:lt2>
      <a:accent1>
        <a:srgbClr val="6D9295"/>
      </a:accent1>
      <a:accent2>
        <a:srgbClr val="BD7C6F"/>
      </a:accent2>
      <a:accent3>
        <a:srgbClr val="CEAA4E"/>
      </a:accent3>
      <a:accent4>
        <a:srgbClr val="A5B7AB"/>
      </a:accent4>
      <a:accent5>
        <a:srgbClr val="A1AAA5"/>
      </a:accent5>
      <a:accent6>
        <a:srgbClr val="E2A8A6"/>
      </a:accent6>
      <a:hlink>
        <a:srgbClr val="3B3E3C"/>
      </a:hlink>
      <a:folHlink>
        <a:srgbClr val="6D92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theast Theme" id="{A6995115-94B8-A14D-B786-ED87CA18D86E}" vid="{A0597958-FBBC-D84F-9AE1-9C5D47559069}"/>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Northeast Theme</Template>
  <TotalTime>21386</TotalTime>
  <Words>1072</Words>
  <Application>Microsoft Office PowerPoint</Application>
  <PresentationFormat>On-screen Show (16:9)</PresentationFormat>
  <Paragraphs>144</Paragraphs>
  <Slides>21</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Bookmania</vt:lpstr>
      <vt:lpstr>Bookmania Semibold</vt:lpstr>
      <vt:lpstr>Calibri</vt:lpstr>
      <vt:lpstr>Corbel</vt:lpstr>
      <vt:lpstr>Wingdings</vt:lpstr>
      <vt:lpstr>Northeast Theme</vt:lpstr>
      <vt:lpstr>When Helping Hurts</vt:lpstr>
      <vt:lpstr>Opener</vt:lpstr>
      <vt:lpstr>Opener</vt:lpstr>
      <vt:lpstr>The point:  Not all poverty is created equal! </vt:lpstr>
      <vt:lpstr>A Summary of some “When Helping Hurts” Principles</vt:lpstr>
      <vt:lpstr>PowerPoint Presentation</vt:lpstr>
      <vt:lpstr>PowerPoint Presentation</vt:lpstr>
      <vt:lpstr>PowerPoint Presentation</vt:lpstr>
      <vt:lpstr>PowerPoint Presentation</vt:lpstr>
      <vt:lpstr>PowerPoint Presentation</vt:lpstr>
      <vt:lpstr>Biblical Framework  for When Helping Hurts</vt:lpstr>
      <vt:lpstr>PowerPoint Presentation</vt:lpstr>
      <vt:lpstr>Healthy Poverty Response</vt:lpstr>
      <vt:lpstr>Healthy Poverty Response</vt:lpstr>
      <vt:lpstr>Healthy Poverty Response</vt:lpstr>
      <vt:lpstr>PowerPoint Presentation</vt:lpstr>
      <vt:lpstr>PowerPoint Presentation</vt:lpstr>
      <vt:lpstr>Paternalism</vt:lpstr>
      <vt:lpstr>PowerPoint Presentation</vt:lpstr>
      <vt:lpstr>The Challenge of not being Paternal</vt:lpstr>
      <vt:lpstr>Ministry 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Helping Hurts</dc:title>
  <dc:creator>Kris Eldridge</dc:creator>
  <cp:lastModifiedBy>Kris Eldridge</cp:lastModifiedBy>
  <cp:revision>10</cp:revision>
  <cp:lastPrinted>2022-10-05T18:22:54Z</cp:lastPrinted>
  <dcterms:created xsi:type="dcterms:W3CDTF">2022-09-23T13:54:22Z</dcterms:created>
  <dcterms:modified xsi:type="dcterms:W3CDTF">2023-03-02T20:12:33Z</dcterms:modified>
</cp:coreProperties>
</file>